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6"/>
  </p:notesMasterIdLst>
  <p:handoutMasterIdLst>
    <p:handoutMasterId r:id="rId27"/>
  </p:handout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 id="268" r:id="rId14"/>
    <p:sldId id="269" r:id="rId15"/>
    <p:sldId id="280" r:id="rId16"/>
    <p:sldId id="270" r:id="rId17"/>
    <p:sldId id="271" r:id="rId18"/>
    <p:sldId id="284" r:id="rId19"/>
    <p:sldId id="277" r:id="rId20"/>
    <p:sldId id="285" r:id="rId21"/>
    <p:sldId id="283" r:id="rId22"/>
    <p:sldId id="272" r:id="rId23"/>
    <p:sldId id="273" r:id="rId24"/>
    <p:sldId id="282"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60"/>
    <p:restoredTop sz="60601"/>
  </p:normalViewPr>
  <p:slideViewPr>
    <p:cSldViewPr snapToGrid="0" snapToObjects="1">
      <p:cViewPr varScale="1">
        <p:scale>
          <a:sx n="50" d="100"/>
          <a:sy n="50" d="100"/>
        </p:scale>
        <p:origin x="2424" y="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63FDA3F-8A2F-054F-9D9E-41C70A20B1DB}" type="datetimeFigureOut">
              <a:rPr lang="en-US" smtClean="0"/>
              <a:t>2/23/2017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B001B65-F4C4-5D45-8131-012F12942AFF}" type="slidenum">
              <a:rPr lang="en-US" smtClean="0"/>
              <a:t>‹#›</a:t>
            </a:fld>
            <a:endParaRPr lang="en-US"/>
          </a:p>
        </p:txBody>
      </p:sp>
    </p:spTree>
    <p:extLst>
      <p:ext uri="{BB962C8B-B14F-4D97-AF65-F5344CB8AC3E}">
        <p14:creationId xmlns:p14="http://schemas.microsoft.com/office/powerpoint/2010/main" val="1494673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D21A9A-A67B-6848-B908-A39D28130556}" type="datetimeFigureOut">
              <a:rPr lang="en-US" smtClean="0"/>
              <a:t>2/23/2017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EB90C7-E695-1B4C-A15E-5F0596297119}" type="slidenum">
              <a:rPr lang="en-US" smtClean="0"/>
              <a:t>‹#›</a:t>
            </a:fld>
            <a:endParaRPr lang="en-US"/>
          </a:p>
        </p:txBody>
      </p:sp>
    </p:spTree>
    <p:extLst>
      <p:ext uri="{BB962C8B-B14F-4D97-AF65-F5344CB8AC3E}">
        <p14:creationId xmlns:p14="http://schemas.microsoft.com/office/powerpoint/2010/main" val="13095142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whiteestate.org/about/egwbio.asp"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ellenwhite.org/content/article/learn-about-ellen-g-white"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b="1" i="0" dirty="0" err="1"/>
              <a:t>Lectura</a:t>
            </a:r>
            <a:r>
              <a:rPr lang="en-US" b="1" i="0" dirty="0"/>
              <a:t> </a:t>
            </a:r>
            <a:r>
              <a:rPr lang="en-US" b="1" i="0" dirty="0" err="1"/>
              <a:t>bíblica</a:t>
            </a:r>
            <a:r>
              <a:rPr lang="en-US" b="1" i="0" dirty="0"/>
              <a:t>  -1 Corinthians 13:1,</a:t>
            </a:r>
            <a:r>
              <a:rPr lang="en-US" i="0" dirty="0"/>
              <a:t> </a:t>
            </a:r>
            <a:r>
              <a:rPr lang="en-US" i="1" dirty="0"/>
              <a:t>DHH</a:t>
            </a:r>
          </a:p>
          <a:p>
            <a:pPr lvl="1"/>
            <a:r>
              <a:rPr lang="es-MX" b="1" i="1" dirty="0"/>
              <a:t>“Si hablo las lenguas de los hombres y aun de los ángeles,</a:t>
            </a:r>
          </a:p>
          <a:p>
            <a:pPr lvl="1"/>
            <a:r>
              <a:rPr lang="es-MX" b="1" i="1" dirty="0"/>
              <a:t> pero no tengo amor, no soy más que un metal que resuena </a:t>
            </a:r>
          </a:p>
          <a:p>
            <a:pPr lvl="1"/>
            <a:r>
              <a:rPr lang="es-MX" b="1" i="1" dirty="0"/>
              <a:t>o un platillo que hace ruido”.</a:t>
            </a:r>
            <a:r>
              <a:rPr lang="en-AU" sz="1200" i="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ACEB90C7-E695-1B4C-A15E-5F0596297119}" type="slidenum">
              <a:rPr lang="en-US" smtClean="0"/>
              <a:t>2</a:t>
            </a:fld>
            <a:endParaRPr lang="en-US"/>
          </a:p>
        </p:txBody>
      </p:sp>
    </p:spTree>
    <p:extLst>
      <p:ext uri="{BB962C8B-B14F-4D97-AF65-F5344CB8AC3E}">
        <p14:creationId xmlns:p14="http://schemas.microsoft.com/office/powerpoint/2010/main" val="15929802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dirty="0" err="1"/>
              <a:t>Resumen</a:t>
            </a:r>
            <a:r>
              <a:rPr lang="en-US" b="1" dirty="0"/>
              <a:t> de la </a:t>
            </a:r>
            <a:r>
              <a:rPr lang="en-US" b="1" dirty="0" err="1"/>
              <a:t>historia</a:t>
            </a:r>
            <a:r>
              <a:rPr lang="en-US" b="1" dirty="0"/>
              <a:t> de </a:t>
            </a:r>
            <a:r>
              <a:rPr lang="en-US" b="1" baseline="0" dirty="0"/>
              <a:t>Mona </a:t>
            </a:r>
            <a:r>
              <a:rPr lang="en-US" b="1" baseline="0" dirty="0" err="1"/>
              <a:t>Giheno</a:t>
            </a:r>
            <a:r>
              <a:rPr lang="en-US" b="1" baseline="0" dirty="0"/>
              <a:t>:</a:t>
            </a:r>
          </a:p>
          <a:p>
            <a:r>
              <a:rPr lang="es-MX" sz="1200" kern="1200" dirty="0">
                <a:solidFill>
                  <a:schemeClr val="tx1"/>
                </a:solidFill>
                <a:effectLst/>
                <a:latin typeface="+mn-lt"/>
                <a:ea typeface="+mn-ea"/>
                <a:cs typeface="+mn-cs"/>
              </a:rPr>
              <a:t>Una joven llena de energía se acercó a </a:t>
            </a:r>
            <a:r>
              <a:rPr lang="es-MX" sz="1200" kern="1200" dirty="0" err="1">
                <a:solidFill>
                  <a:schemeClr val="tx1"/>
                </a:solidFill>
                <a:effectLst/>
                <a:latin typeface="+mn-lt"/>
                <a:ea typeface="+mn-ea"/>
                <a:cs typeface="+mn-cs"/>
              </a:rPr>
              <a:t>Erna</a:t>
            </a:r>
            <a:r>
              <a:rPr lang="es-MX" sz="1200" kern="1200" dirty="0">
                <a:solidFill>
                  <a:schemeClr val="tx1"/>
                </a:solidFill>
                <a:effectLst/>
                <a:latin typeface="+mn-lt"/>
                <a:ea typeface="+mn-ea"/>
                <a:cs typeface="+mn-cs"/>
              </a:rPr>
              <a:t> y le pregunto si podía asistir a la conferencia </a:t>
            </a:r>
            <a:r>
              <a:rPr lang="es-MX" sz="1200" i="1" kern="1200" dirty="0">
                <a:solidFill>
                  <a:schemeClr val="tx1"/>
                </a:solidFill>
                <a:effectLst/>
                <a:latin typeface="+mn-lt"/>
                <a:ea typeface="+mn-ea"/>
                <a:cs typeface="+mn-cs"/>
              </a:rPr>
              <a:t>La Belleza Real </a:t>
            </a:r>
            <a:r>
              <a:rPr lang="es-MX" sz="1200" kern="1200" dirty="0">
                <a:solidFill>
                  <a:schemeClr val="tx1"/>
                </a:solidFill>
                <a:effectLst/>
                <a:latin typeface="+mn-lt"/>
                <a:ea typeface="+mn-ea"/>
                <a:cs typeface="+mn-cs"/>
              </a:rPr>
              <a:t>para ver en qué consistía. Más tarde, </a:t>
            </a:r>
            <a:r>
              <a:rPr lang="es-MX" sz="1200" kern="1200" dirty="0" err="1">
                <a:solidFill>
                  <a:schemeClr val="tx1"/>
                </a:solidFill>
                <a:effectLst/>
                <a:latin typeface="+mn-lt"/>
                <a:ea typeface="+mn-ea"/>
                <a:cs typeface="+mn-cs"/>
              </a:rPr>
              <a:t>Erna</a:t>
            </a:r>
            <a:r>
              <a:rPr lang="es-MX" sz="1200" kern="1200" dirty="0">
                <a:solidFill>
                  <a:schemeClr val="tx1"/>
                </a:solidFill>
                <a:effectLst/>
                <a:latin typeface="+mn-lt"/>
                <a:ea typeface="+mn-ea"/>
                <a:cs typeface="+mn-cs"/>
              </a:rPr>
              <a:t> se enteró de que Mona </a:t>
            </a:r>
            <a:r>
              <a:rPr lang="es-MX" sz="1200" kern="1200" dirty="0" err="1">
                <a:solidFill>
                  <a:schemeClr val="tx1"/>
                </a:solidFill>
                <a:effectLst/>
                <a:latin typeface="+mn-lt"/>
                <a:ea typeface="+mn-ea"/>
                <a:cs typeface="+mn-cs"/>
              </a:rPr>
              <a:t>Giheno</a:t>
            </a:r>
            <a:r>
              <a:rPr lang="es-MX" sz="1200" kern="1200" dirty="0">
                <a:solidFill>
                  <a:schemeClr val="tx1"/>
                </a:solidFill>
                <a:effectLst/>
                <a:latin typeface="+mn-lt"/>
                <a:ea typeface="+mn-ea"/>
                <a:cs typeface="+mn-cs"/>
              </a:rPr>
              <a:t> es una abogada en Port Moresby, Papúa, Nueva Guinea. Mona está totalmente involucrada con su iglesia local y se ha dado toda completamente a Dios. Descubrió que sus dones espirituales eran enseñar y procurar ayudar a las jóvenes adolescentes. Utilizando el programa </a:t>
            </a:r>
            <a:r>
              <a:rPr lang="es-MX" sz="1200" i="1" kern="1200" dirty="0">
                <a:solidFill>
                  <a:schemeClr val="tx1"/>
                </a:solidFill>
                <a:effectLst/>
                <a:latin typeface="+mn-lt"/>
                <a:ea typeface="+mn-ea"/>
                <a:cs typeface="+mn-cs"/>
              </a:rPr>
              <a:t>La Belleza Real, </a:t>
            </a:r>
            <a:r>
              <a:rPr lang="es-MX" sz="1200" kern="1200" dirty="0">
                <a:solidFill>
                  <a:schemeClr val="tx1"/>
                </a:solidFill>
                <a:effectLst/>
                <a:latin typeface="+mn-lt"/>
                <a:ea typeface="+mn-ea"/>
                <a:cs typeface="+mn-cs"/>
              </a:rPr>
              <a:t>que es un material de recurso de Ministerio de la Mujer, y los subsecuentes programas, </a:t>
            </a:r>
            <a:r>
              <a:rPr lang="es-MX" sz="1200" i="1" kern="1200" dirty="0">
                <a:solidFill>
                  <a:schemeClr val="tx1"/>
                </a:solidFill>
                <a:effectLst/>
                <a:latin typeface="+mn-lt"/>
                <a:ea typeface="+mn-ea"/>
                <a:cs typeface="+mn-cs"/>
              </a:rPr>
              <a:t>Mi Yo Real, Amigos Reales, y Amor Real, </a:t>
            </a:r>
            <a:r>
              <a:rPr lang="es-MX" sz="1200" kern="1200" dirty="0">
                <a:solidFill>
                  <a:schemeClr val="tx1"/>
                </a:solidFill>
                <a:effectLst/>
                <a:latin typeface="+mn-lt"/>
                <a:ea typeface="+mn-ea"/>
                <a:cs typeface="+mn-cs"/>
              </a:rPr>
              <a:t>comenzó a inspirar a las adolescentes para convertirse en aquello para lo cual Dios las había dotado.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La pasión de Mona por las jovencitas adolescentes siguió creciendo y la llevó a preparar una serie de programas de televisión para el </a:t>
            </a:r>
            <a:r>
              <a:rPr lang="es-MX" sz="1200" i="1" kern="1200" dirty="0">
                <a:solidFill>
                  <a:schemeClr val="tx1"/>
                </a:solidFill>
                <a:effectLst/>
                <a:latin typeface="+mn-lt"/>
                <a:ea typeface="+mn-ea"/>
                <a:cs typeface="+mn-cs"/>
              </a:rPr>
              <a:t>Hope </a:t>
            </a:r>
            <a:r>
              <a:rPr lang="es-MX" sz="1200" i="1" kern="1200" dirty="0" err="1">
                <a:solidFill>
                  <a:schemeClr val="tx1"/>
                </a:solidFill>
                <a:effectLst/>
                <a:latin typeface="+mn-lt"/>
                <a:ea typeface="+mn-ea"/>
                <a:cs typeface="+mn-cs"/>
              </a:rPr>
              <a:t>Channel</a:t>
            </a:r>
            <a:r>
              <a:rPr lang="es-MX" sz="1200" kern="1200" dirty="0">
                <a:solidFill>
                  <a:schemeClr val="tx1"/>
                </a:solidFill>
                <a:effectLst/>
                <a:latin typeface="+mn-lt"/>
                <a:ea typeface="+mn-ea"/>
                <a:cs typeface="+mn-cs"/>
              </a:rPr>
              <a:t> en Papúa, Nueva Guinea.  Este programa es visto por miles de personas. También organiza programas en su iglesia y comunidad para niñas pequeñas y para adolescentes. Actualmente está considerando la idea de ofrecer programas similares a los jovencitos adolescentes de su iglesia. Esta joven mujer profesional respondió voluntariamente al llamado de Dios al servicio. </a:t>
            </a:r>
            <a:endParaRPr lang="en-US" sz="1200" kern="1200" dirty="0">
              <a:solidFill>
                <a:schemeClr val="tx1"/>
              </a:solidFill>
              <a:effectLst/>
              <a:latin typeface="+mn-lt"/>
              <a:ea typeface="+mn-ea"/>
              <a:cs typeface="+mn-cs"/>
            </a:endParaRPr>
          </a:p>
          <a:p>
            <a:endParaRPr lang="es-MX"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MX" sz="1200" kern="1200" dirty="0">
                <a:solidFill>
                  <a:schemeClr val="tx1"/>
                </a:solidFill>
                <a:effectLst/>
                <a:latin typeface="+mn-lt"/>
                <a:ea typeface="+mn-ea"/>
                <a:cs typeface="+mn-cs"/>
              </a:rPr>
              <a:t>Tu pasión y dones no serán tal vez servir a las jóvenes adolescentes, como lo es para </a:t>
            </a:r>
            <a:r>
              <a:rPr lang="es-MX" sz="1200" kern="1200" dirty="0" err="1">
                <a:solidFill>
                  <a:schemeClr val="tx1"/>
                </a:solidFill>
                <a:effectLst/>
                <a:latin typeface="+mn-lt"/>
                <a:ea typeface="+mn-ea"/>
                <a:cs typeface="+mn-cs"/>
              </a:rPr>
              <a:t>Erna</a:t>
            </a:r>
            <a:r>
              <a:rPr lang="es-MX" sz="1200" kern="1200" dirty="0">
                <a:solidFill>
                  <a:schemeClr val="tx1"/>
                </a:solidFill>
                <a:effectLst/>
                <a:latin typeface="+mn-lt"/>
                <a:ea typeface="+mn-ea"/>
                <a:cs typeface="+mn-cs"/>
              </a:rPr>
              <a:t> Johnson y Mona </a:t>
            </a:r>
            <a:r>
              <a:rPr lang="es-MX" sz="1200" kern="1200" dirty="0" err="1">
                <a:solidFill>
                  <a:schemeClr val="tx1"/>
                </a:solidFill>
                <a:effectLst/>
                <a:latin typeface="+mn-lt"/>
                <a:ea typeface="+mn-ea"/>
                <a:cs typeface="+mn-cs"/>
              </a:rPr>
              <a:t>Giheno</a:t>
            </a:r>
            <a:r>
              <a:rPr lang="es-MX" sz="1200" kern="1200" dirty="0">
                <a:solidFill>
                  <a:schemeClr val="tx1"/>
                </a:solidFill>
                <a:effectLst/>
                <a:latin typeface="+mn-lt"/>
                <a:ea typeface="+mn-ea"/>
                <a:cs typeface="+mn-cs"/>
              </a:rPr>
              <a:t>, pero tienes la responsabilidad de responder al llamado de Dios y de usar tu pasión y dones dados por Dios. Más aún, si eres una adolescente, no eres tampoco demasiado joven para descubrir tu llamado. Escucha esta historia de una jovencita cuya pasión llegó a convertirse en un movimiento espiritual mundial. </a:t>
            </a:r>
            <a:endParaRPr lang="en-US"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CEB90C7-E695-1B4C-A15E-5F0596297119}" type="slidenum">
              <a:rPr lang="en-US" smtClean="0"/>
              <a:t>11</a:t>
            </a:fld>
            <a:endParaRPr lang="en-US"/>
          </a:p>
        </p:txBody>
      </p:sp>
    </p:spTree>
    <p:extLst>
      <p:ext uri="{BB962C8B-B14F-4D97-AF65-F5344CB8AC3E}">
        <p14:creationId xmlns:p14="http://schemas.microsoft.com/office/powerpoint/2010/main" val="12204198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dirty="0" err="1"/>
              <a:t>Resumen</a:t>
            </a:r>
            <a:r>
              <a:rPr lang="en-US" b="1" dirty="0"/>
              <a:t> de </a:t>
            </a:r>
            <a:r>
              <a:rPr lang="en-US" b="1" dirty="0" err="1"/>
              <a:t>historia</a:t>
            </a:r>
            <a:r>
              <a:rPr lang="en-US" b="1" dirty="0"/>
              <a:t> de Catherine Booth:</a:t>
            </a: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Catherine </a:t>
            </a:r>
            <a:r>
              <a:rPr lang="es-MX" sz="1200" kern="1200" dirty="0" err="1">
                <a:solidFill>
                  <a:schemeClr val="tx1"/>
                </a:solidFill>
                <a:effectLst/>
                <a:latin typeface="+mn-lt"/>
                <a:ea typeface="+mn-ea"/>
                <a:cs typeface="+mn-cs"/>
              </a:rPr>
              <a:t>Booth</a:t>
            </a:r>
            <a:r>
              <a:rPr lang="es-MX" sz="1200" kern="1200" dirty="0">
                <a:solidFill>
                  <a:schemeClr val="tx1"/>
                </a:solidFill>
                <a:effectLst/>
                <a:latin typeface="+mn-lt"/>
                <a:ea typeface="+mn-ea"/>
                <a:cs typeface="+mn-cs"/>
              </a:rPr>
              <a:t> y su esposo, William </a:t>
            </a:r>
            <a:r>
              <a:rPr lang="es-MX" sz="1200" kern="1200" dirty="0" err="1">
                <a:solidFill>
                  <a:schemeClr val="tx1"/>
                </a:solidFill>
                <a:effectLst/>
                <a:latin typeface="+mn-lt"/>
                <a:ea typeface="+mn-ea"/>
                <a:cs typeface="+mn-cs"/>
              </a:rPr>
              <a:t>Booth</a:t>
            </a:r>
            <a:r>
              <a:rPr lang="es-MX" sz="1200" kern="1200" dirty="0">
                <a:solidFill>
                  <a:schemeClr val="tx1"/>
                </a:solidFill>
                <a:effectLst/>
                <a:latin typeface="+mn-lt"/>
                <a:ea typeface="+mn-ea"/>
                <a:cs typeface="+mn-cs"/>
              </a:rPr>
              <a:t>, ejercieron su ministerio en favor de hombres con problemas, que vivían en la calle. Pero mucho antes de que este ministerio se convirtiera en el movimiento conocido más tarde como Ejército de Salvación, la pasión de Catherine se hizo visible y activa cuando apenas tenía nueve años. Un hombre ebrio del que se burlaba un grupo de muchachos, estaba siendo forzado por un policía a caminar por la calle rumbo a la comisaría policial local. Catherine corrió a su lado, lo tomó de la mano y caminó con él el resto del camino, con la cabeza en alto, en medio de las burlas de los espectadores.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 la edad de catorce años, Catherine llegó a ser una devota seguidora del movimiento de temperancia. Escribió numerosos artículos para la rama juvenil del movimiento. Muchos de esos artículos fueron publicados en forma anónima en las principales revistas de entonces, porque nadie habría de tomar en serio ni a ella ni a su mensaje, si se hubiera mencionado su nombre y su edad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A través de su vida, Catherine sufrió serias enfermedades, pero nada logró impedirle el cumplimiento de su misión de servicio. Su pasión por hacer lo que Dios le había llamado a llevar a cabo a la tierna edad de nueve años, se destacó en forma brillante en su servicio a través de su vida. Cuando murió, miles se arrodillaron al lado de su tumba en donde se había colocado un letrero con una de sus citas famosas: “Ámense unos a otros y nos veremos en la mañana”.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Escucha esta historia de otra amante jovencita que ayudó a comenzar un movimiento espiritual mundial cuando usó su pasión para hablarles a otros de la pronta venida de Jesús. Las jovencitas que escuchan el llamado de Dios pueden cambiar, y cambian de hecho al mundo. </a:t>
            </a:r>
            <a:endParaRPr lang="en-US" sz="1200" kern="1200" dirty="0">
              <a:solidFill>
                <a:schemeClr val="tx1"/>
              </a:solidFill>
              <a:effectLst/>
              <a:latin typeface="+mn-lt"/>
              <a:ea typeface="+mn-ea"/>
              <a:cs typeface="+mn-cs"/>
            </a:endParaRPr>
          </a:p>
          <a:p>
            <a:endParaRPr lang="en-AU"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Michelle </a:t>
            </a:r>
            <a:r>
              <a:rPr lang="en-AU" sz="1200" kern="1200" dirty="0" err="1">
                <a:solidFill>
                  <a:schemeClr val="tx1"/>
                </a:solidFill>
                <a:effectLst/>
                <a:latin typeface="+mn-lt"/>
                <a:ea typeface="+mn-ea"/>
                <a:cs typeface="+mn-cs"/>
              </a:rPr>
              <a:t>DeRusha</a:t>
            </a:r>
            <a:r>
              <a:rPr lang="en-AU" sz="1200" kern="1200" dirty="0">
                <a:solidFill>
                  <a:schemeClr val="tx1"/>
                </a:solidFill>
                <a:effectLst/>
                <a:latin typeface="+mn-lt"/>
                <a:ea typeface="+mn-ea"/>
                <a:cs typeface="+mn-cs"/>
              </a:rPr>
              <a:t>, </a:t>
            </a:r>
            <a:r>
              <a:rPr lang="en-AU" sz="1200" i="1" kern="1200" dirty="0">
                <a:solidFill>
                  <a:schemeClr val="tx1"/>
                </a:solidFill>
                <a:effectLst/>
                <a:latin typeface="+mn-lt"/>
                <a:ea typeface="+mn-ea"/>
                <a:cs typeface="+mn-cs"/>
              </a:rPr>
              <a:t>50 Women Every Christian Should Know </a:t>
            </a:r>
            <a:r>
              <a:rPr lang="en-AU" sz="1200" kern="1200" dirty="0">
                <a:solidFill>
                  <a:schemeClr val="tx1"/>
                </a:solidFill>
                <a:effectLst/>
                <a:latin typeface="+mn-lt"/>
                <a:ea typeface="+mn-ea"/>
                <a:cs typeface="+mn-cs"/>
              </a:rPr>
              <a:t>(50 </a:t>
            </a:r>
            <a:r>
              <a:rPr lang="en-AU" sz="1200" kern="1200" dirty="0" err="1">
                <a:solidFill>
                  <a:schemeClr val="tx1"/>
                </a:solidFill>
                <a:effectLst/>
                <a:latin typeface="+mn-lt"/>
                <a:ea typeface="+mn-ea"/>
                <a:cs typeface="+mn-cs"/>
              </a:rPr>
              <a:t>mujeres</a:t>
            </a:r>
            <a:r>
              <a:rPr lang="en-AU" sz="1200" kern="1200" dirty="0">
                <a:solidFill>
                  <a:schemeClr val="tx1"/>
                </a:solidFill>
                <a:effectLst/>
                <a:latin typeface="+mn-lt"/>
                <a:ea typeface="+mn-ea"/>
                <a:cs typeface="+mn-cs"/>
              </a:rPr>
              <a:t> a </a:t>
            </a:r>
            <a:r>
              <a:rPr lang="en-AU" sz="1200" kern="1200" dirty="0" err="1">
                <a:solidFill>
                  <a:schemeClr val="tx1"/>
                </a:solidFill>
                <a:effectLst/>
                <a:latin typeface="+mn-lt"/>
                <a:ea typeface="+mn-ea"/>
                <a:cs typeface="+mn-cs"/>
              </a:rPr>
              <a:t>quienes</a:t>
            </a:r>
            <a:r>
              <a:rPr lang="en-AU" sz="1200" kern="1200" dirty="0">
                <a:solidFill>
                  <a:schemeClr val="tx1"/>
                </a:solidFill>
                <a:effectLst/>
                <a:latin typeface="+mn-lt"/>
                <a:ea typeface="+mn-ea"/>
                <a:cs typeface="+mn-cs"/>
              </a:rPr>
              <a:t> </a:t>
            </a:r>
            <a:r>
              <a:rPr lang="en-AU" sz="1200" kern="1200" dirty="0" err="1">
                <a:solidFill>
                  <a:schemeClr val="tx1"/>
                </a:solidFill>
                <a:effectLst/>
                <a:latin typeface="+mn-lt"/>
                <a:ea typeface="+mn-ea"/>
                <a:cs typeface="+mn-cs"/>
              </a:rPr>
              <a:t>cada</a:t>
            </a:r>
            <a:r>
              <a:rPr lang="en-AU" sz="1200" kern="1200" dirty="0">
                <a:solidFill>
                  <a:schemeClr val="tx1"/>
                </a:solidFill>
                <a:effectLst/>
                <a:latin typeface="+mn-lt"/>
                <a:ea typeface="+mn-ea"/>
                <a:cs typeface="+mn-cs"/>
              </a:rPr>
              <a:t> </a:t>
            </a:r>
            <a:r>
              <a:rPr lang="en-AU" sz="1200" kern="1200" dirty="0" err="1">
                <a:solidFill>
                  <a:schemeClr val="tx1"/>
                </a:solidFill>
                <a:effectLst/>
                <a:latin typeface="+mn-lt"/>
                <a:ea typeface="+mn-ea"/>
                <a:cs typeface="+mn-cs"/>
              </a:rPr>
              <a:t>cristiano</a:t>
            </a:r>
            <a:r>
              <a:rPr lang="en-AU" sz="1200" kern="1200" dirty="0">
                <a:solidFill>
                  <a:schemeClr val="tx1"/>
                </a:solidFill>
                <a:effectLst/>
                <a:latin typeface="+mn-lt"/>
                <a:ea typeface="+mn-ea"/>
                <a:cs typeface="+mn-cs"/>
              </a:rPr>
              <a:t> </a:t>
            </a:r>
            <a:r>
              <a:rPr lang="en-AU" sz="1200" kern="1200" dirty="0" err="1">
                <a:solidFill>
                  <a:schemeClr val="tx1"/>
                </a:solidFill>
                <a:effectLst/>
                <a:latin typeface="+mn-lt"/>
                <a:ea typeface="+mn-ea"/>
                <a:cs typeface="+mn-cs"/>
              </a:rPr>
              <a:t>debe</a:t>
            </a:r>
            <a:r>
              <a:rPr lang="en-AU" sz="1200" kern="1200" dirty="0">
                <a:solidFill>
                  <a:schemeClr val="tx1"/>
                </a:solidFill>
                <a:effectLst/>
                <a:latin typeface="+mn-lt"/>
                <a:ea typeface="+mn-ea"/>
                <a:cs typeface="+mn-cs"/>
              </a:rPr>
              <a:t> </a:t>
            </a:r>
            <a:r>
              <a:rPr lang="en-AU" sz="1200" kern="1200" dirty="0" err="1">
                <a:solidFill>
                  <a:schemeClr val="tx1"/>
                </a:solidFill>
                <a:effectLst/>
                <a:latin typeface="+mn-lt"/>
                <a:ea typeface="+mn-ea"/>
                <a:cs typeface="+mn-cs"/>
              </a:rPr>
              <a:t>conocer</a:t>
            </a:r>
            <a:r>
              <a:rPr lang="en-AU" sz="1200" kern="1200" dirty="0">
                <a:solidFill>
                  <a:schemeClr val="tx1"/>
                </a:solidFill>
                <a:effectLst/>
                <a:latin typeface="+mn-lt"/>
                <a:ea typeface="+mn-ea"/>
                <a:cs typeface="+mn-cs"/>
              </a:rPr>
              <a:t>) (Ada, Michigan: Baker Publishing Group, 2014).</a:t>
            </a:r>
            <a:endParaRPr lang="en-US" sz="1200" kern="1200" dirty="0">
              <a:solidFill>
                <a:schemeClr val="tx1"/>
              </a:solidFill>
              <a:effectLst/>
              <a:latin typeface="+mn-lt"/>
              <a:ea typeface="+mn-ea"/>
              <a:cs typeface="+mn-cs"/>
            </a:endParaRPr>
          </a:p>
          <a:p>
            <a:endParaRPr lang="en-AU"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CEB90C7-E695-1B4C-A15E-5F0596297119}" type="slidenum">
              <a:rPr lang="en-US" smtClean="0"/>
              <a:t>12</a:t>
            </a:fld>
            <a:endParaRPr lang="en-US"/>
          </a:p>
        </p:txBody>
      </p:sp>
    </p:spTree>
    <p:extLst>
      <p:ext uri="{BB962C8B-B14F-4D97-AF65-F5344CB8AC3E}">
        <p14:creationId xmlns:p14="http://schemas.microsoft.com/office/powerpoint/2010/main" val="777891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dirty="0" err="1"/>
              <a:t>Resumen</a:t>
            </a:r>
            <a:r>
              <a:rPr lang="en-US" b="1" dirty="0"/>
              <a:t> de la </a:t>
            </a:r>
            <a:r>
              <a:rPr lang="en-US" b="1" dirty="0" err="1"/>
              <a:t>historia</a:t>
            </a:r>
            <a:r>
              <a:rPr lang="en-US" b="1" dirty="0"/>
              <a:t> de Elena G. White:</a:t>
            </a:r>
          </a:p>
          <a:p>
            <a:endParaRPr lang="es-MX" b="1" dirty="0"/>
          </a:p>
          <a:p>
            <a:r>
              <a:rPr lang="es-MX" sz="1200" kern="1200" dirty="0">
                <a:solidFill>
                  <a:schemeClr val="tx1"/>
                </a:solidFill>
                <a:effectLst/>
                <a:latin typeface="+mn-lt"/>
                <a:ea typeface="+mn-ea"/>
                <a:cs typeface="+mn-cs"/>
              </a:rPr>
              <a:t>Elena </a:t>
            </a:r>
            <a:r>
              <a:rPr lang="es-MX" sz="1200" kern="1200" dirty="0" err="1">
                <a:solidFill>
                  <a:schemeClr val="tx1"/>
                </a:solidFill>
                <a:effectLst/>
                <a:latin typeface="+mn-lt"/>
                <a:ea typeface="+mn-ea"/>
                <a:cs typeface="+mn-cs"/>
              </a:rPr>
              <a:t>Gould</a:t>
            </a:r>
            <a:r>
              <a:rPr lang="es-MX" sz="1200" kern="1200" dirty="0">
                <a:solidFill>
                  <a:schemeClr val="tx1"/>
                </a:solidFill>
                <a:effectLst/>
                <a:latin typeface="+mn-lt"/>
                <a:ea typeface="+mn-ea"/>
                <a:cs typeface="+mn-cs"/>
              </a:rPr>
              <a:t> (</a:t>
            </a:r>
            <a:r>
              <a:rPr lang="es-MX" sz="1200" kern="1200" dirty="0" err="1">
                <a:solidFill>
                  <a:schemeClr val="tx1"/>
                </a:solidFill>
                <a:effectLst/>
                <a:latin typeface="+mn-lt"/>
                <a:ea typeface="+mn-ea"/>
                <a:cs typeface="+mn-cs"/>
              </a:rPr>
              <a:t>Harmon</a:t>
            </a:r>
            <a:r>
              <a:rPr lang="es-MX" sz="1200" kern="1200" dirty="0">
                <a:solidFill>
                  <a:schemeClr val="tx1"/>
                </a:solidFill>
                <a:effectLst/>
                <a:latin typeface="+mn-lt"/>
                <a:ea typeface="+mn-ea"/>
                <a:cs typeface="+mn-cs"/>
              </a:rPr>
              <a:t>) White es la mujer adventista del séptimo día más famosa y de mayor influencia. Cuando era niña, se enfermaba frecuentemente y no poseía alta educación debido a un serio accidente que la dejó físicamente en condición frágil cuando apenas estudiaba el tercer grado de escuela primaria. Elena le entregó su corazón a Jesús cuando tenía doce años y recibió el bautismo cuando tenía catorce. Esta joven mujer se puso enteramente en las manos de Dios para que él hiciera de ella lo que a él le placiera. Comenzó a procurar ganar a sus jóvenes amigos para el Señor. Aceptó el mensaje del advenimiento, según lo presentó Guillermo Miller y esperaba confiadamente y con gran expectativa el inminente retorno de Cristo.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La experiencia del Gran Chasco, porque Jesús no retornó a este planeta el 22 de octubre de 1844, no redujo ese día el interés ni la disposición de Elena, por el hecho de que ella tuviera solamente 16 años de edad cuando ocurrió. Elena continuó estudiando la Biblia con otros y oró fervientemente porque Dios enviara luz y orientación en los siguientes días de perplejidad. Cuando muchos otros estaban flaqueando, o abandonando su experiencia adventista, incluyendo a miembros de su propia familia, Elena se unió en adoración a otras cuatro mujeres en el hogar de un compañero creyente. El cielo parecía estar muy cerca de este grupo de oración y mientras el poder de Dios descansaba sobre Elena, vio ella en visión la jornada de las personas adventistas hacia la ciudad de Dios. (Ver Elena G. White, </a:t>
            </a:r>
            <a:r>
              <a:rPr lang="es-MX" sz="1200" i="1" kern="1200" dirty="0">
                <a:solidFill>
                  <a:schemeClr val="tx1"/>
                </a:solidFill>
                <a:effectLst/>
                <a:latin typeface="+mn-lt"/>
                <a:ea typeface="+mn-ea"/>
                <a:cs typeface="+mn-cs"/>
              </a:rPr>
              <a:t>Primeros Escritos,</a:t>
            </a:r>
            <a:r>
              <a:rPr lang="es-MX" sz="1200" kern="1200" dirty="0">
                <a:solidFill>
                  <a:schemeClr val="tx1"/>
                </a:solidFill>
                <a:effectLst/>
                <a:latin typeface="+mn-lt"/>
                <a:ea typeface="+mn-ea"/>
                <a:cs typeface="+mn-cs"/>
              </a:rPr>
              <a:t> pp.13-20.)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Cuando esta jovencita de 17 años de edad relató vacilante esta visión al grupo de personas que esperaban el advenimiento de Jesús, en su pueblo natal de Portland, Maine, ellos aceptaron esta luz como procedente de Dios. En respuesta a una visión posterior, Elena viajó con amigos y familiares de lugar en lugar, para relatar a los grupos esparcidos de adventistas, aquello que le había sido revelado en la primera y sucesivas revelaciones.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Aquellos no fueron días fáciles para los adventistas que habían recibido tal desilusión. No solamente enfrentaban las burlas y el ridículo del mundo en general, sino que además no estaban unidos entre ellos mismos y se despertó todo tipo de fanatismo entre sus filas. Pero Dios, a través de su revelación, le mostró a Elena el resultado de algunos de esos movimientos fanáticos y se le dio la responsabilidad de reprobar el mal y de señalar el error. Esta fue una tarea difícil de realizar para ella; pero la llevó a cabo de todas maneras.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Elena </a:t>
            </a:r>
            <a:r>
              <a:rPr lang="es-MX" sz="1200" kern="1200" dirty="0" err="1">
                <a:solidFill>
                  <a:schemeClr val="tx1"/>
                </a:solidFill>
                <a:effectLst/>
                <a:latin typeface="+mn-lt"/>
                <a:ea typeface="+mn-ea"/>
                <a:cs typeface="+mn-cs"/>
              </a:rPr>
              <a:t>Harmon</a:t>
            </a:r>
            <a:r>
              <a:rPr lang="es-MX" sz="1200" kern="1200" dirty="0">
                <a:solidFill>
                  <a:schemeClr val="tx1"/>
                </a:solidFill>
                <a:effectLst/>
                <a:latin typeface="+mn-lt"/>
                <a:ea typeface="+mn-ea"/>
                <a:cs typeface="+mn-cs"/>
              </a:rPr>
              <a:t> se unió en matrimonio a Jaime White en 1846 y ambos ministraron juntos, llegando a ser dos de los fundadores del movimiento que llegó a conocerse como la Iglesia Adventista del Séptimo Día mundial.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La historia muestra que Elena respondió al llamado de Dios después de que dos hombres anteriormente se rehusaron a hacer lo que Dios les pidió que hicieran. Ella era una joven llena de amor por Dios y que, a pesar de su mala salud y su falta de educación, respondió con un SÍ al llamado de Dios. A través del resto de su larga vida. Nunca disminuyó la pasión de Elena G. White por hacer lo que Dios le pidió que hiciera.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Arthur L. White, “Ellen G. White®, a </a:t>
            </a:r>
            <a:r>
              <a:rPr lang="es-MX" sz="1200" kern="1200" dirty="0" err="1">
                <a:solidFill>
                  <a:schemeClr val="tx1"/>
                </a:solidFill>
                <a:effectLst/>
                <a:latin typeface="+mn-lt"/>
                <a:ea typeface="+mn-ea"/>
                <a:cs typeface="+mn-cs"/>
              </a:rPr>
              <a:t>brief</a:t>
            </a:r>
            <a:r>
              <a:rPr lang="es-MX" sz="1200" kern="1200" dirty="0">
                <a:solidFill>
                  <a:schemeClr val="tx1"/>
                </a:solidFill>
                <a:effectLst/>
                <a:latin typeface="+mn-lt"/>
                <a:ea typeface="+mn-ea"/>
                <a:cs typeface="+mn-cs"/>
              </a:rPr>
              <a:t> </a:t>
            </a:r>
            <a:r>
              <a:rPr lang="es-MX" sz="1200" kern="1200" dirty="0" err="1">
                <a:solidFill>
                  <a:schemeClr val="tx1"/>
                </a:solidFill>
                <a:effectLst/>
                <a:latin typeface="+mn-lt"/>
                <a:ea typeface="+mn-ea"/>
                <a:cs typeface="+mn-cs"/>
              </a:rPr>
              <a:t>biography</a:t>
            </a:r>
            <a:r>
              <a:rPr lang="es-MX" sz="1200" kern="1200" dirty="0">
                <a:solidFill>
                  <a:schemeClr val="tx1"/>
                </a:solidFill>
                <a:effectLst/>
                <a:latin typeface="+mn-lt"/>
                <a:ea typeface="+mn-ea"/>
                <a:cs typeface="+mn-cs"/>
              </a:rPr>
              <a:t>” (Elena G. White, una breve biografía (</a:t>
            </a:r>
            <a:r>
              <a:rPr lang="es-MX" sz="1200" u="sng" kern="1200" dirty="0">
                <a:solidFill>
                  <a:schemeClr val="tx1"/>
                </a:solidFill>
                <a:effectLst/>
                <a:latin typeface="+mn-lt"/>
                <a:ea typeface="+mn-ea"/>
                <a:cs typeface="+mn-cs"/>
                <a:hlinkClick r:id="rId3"/>
              </a:rPr>
              <a:t>http://www.whiteestate.org/about/egwbio.asp</a:t>
            </a:r>
            <a:r>
              <a:rPr lang="es-MX" sz="1200" kern="1200" dirty="0">
                <a:solidFill>
                  <a:schemeClr val="tx1"/>
                </a:solidFill>
                <a:effectLst/>
                <a:latin typeface="+mn-lt"/>
                <a:ea typeface="+mn-ea"/>
                <a:cs typeface="+mn-cs"/>
              </a:rPr>
              <a:t>, 7 de febrero de 2017).</a:t>
            </a:r>
            <a:endParaRPr lang="en-US" sz="1200" kern="1200" dirty="0">
              <a:solidFill>
                <a:schemeClr val="tx1"/>
              </a:solidFill>
              <a:effectLst/>
              <a:latin typeface="+mn-lt"/>
              <a:ea typeface="+mn-ea"/>
              <a:cs typeface="+mn-cs"/>
            </a:endParaRPr>
          </a:p>
          <a:p>
            <a:endParaRPr lang="en-US" b="1" dirty="0"/>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CEB90C7-E695-1B4C-A15E-5F0596297119}" type="slidenum">
              <a:rPr lang="en-US" smtClean="0"/>
              <a:t>13</a:t>
            </a:fld>
            <a:endParaRPr lang="en-US"/>
          </a:p>
        </p:txBody>
      </p:sp>
    </p:spTree>
    <p:extLst>
      <p:ext uri="{BB962C8B-B14F-4D97-AF65-F5344CB8AC3E}">
        <p14:creationId xmlns:p14="http://schemas.microsoft.com/office/powerpoint/2010/main" val="6699411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s-MX" sz="1200" kern="1200" dirty="0">
                <a:solidFill>
                  <a:schemeClr val="tx1"/>
                </a:solidFill>
                <a:effectLst/>
                <a:latin typeface="+mn-lt"/>
                <a:ea typeface="+mn-ea"/>
                <a:cs typeface="+mn-cs"/>
              </a:rPr>
              <a:t>La página web ellenwhite.org, nos dice:</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“Elena White fue una mujer de notables dones espirituales, quien vivió la mayor parte de su vida durante el siglo diecinueve (1827-1915), sin embargo, sus escritos todavía siguen produciendo un impacto revolucionario sobre millones de personas en todo el mundo. Durante su larga vida escribió más de 5,000 artículos para revistas y 40 libros; pero en la actualidad, incluyendo las compilaciones a partir de sus 50,000 páginas de manuscritos, hay disponibles hasta 100 títulos en inglés. Elena G. White es la autora estadounidense más traducida en toda la historia de la literatura, incluyendo todos los autores de ambos géneros. Su obra maestra y transformadora de la vida, sobre una vida cristiana de éxito, </a:t>
            </a:r>
            <a:r>
              <a:rPr lang="es-MX" sz="1200" i="1" kern="1200" dirty="0">
                <a:solidFill>
                  <a:schemeClr val="tx1"/>
                </a:solidFill>
                <a:effectLst/>
                <a:latin typeface="+mn-lt"/>
                <a:ea typeface="+mn-ea"/>
                <a:cs typeface="+mn-cs"/>
              </a:rPr>
              <a:t>El camino a </a:t>
            </a:r>
            <a:r>
              <a:rPr lang="es-MX" sz="1200" kern="1200" dirty="0">
                <a:solidFill>
                  <a:schemeClr val="tx1"/>
                </a:solidFill>
                <a:effectLst/>
                <a:latin typeface="+mn-lt"/>
                <a:ea typeface="+mn-ea"/>
                <a:cs typeface="+mn-cs"/>
              </a:rPr>
              <a:t>Cristo, ha sido publicada en más de 140 idiomas”.</a:t>
            </a:r>
            <a:endParaRPr lang="en-US" sz="1200" kern="1200" dirty="0">
              <a:solidFill>
                <a:schemeClr val="tx1"/>
              </a:solidFill>
              <a:effectLst/>
              <a:latin typeface="+mn-lt"/>
              <a:ea typeface="+mn-ea"/>
              <a:cs typeface="+mn-cs"/>
            </a:endParaRPr>
          </a:p>
          <a:p>
            <a:r>
              <a:rPr lang="es-MX"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¿No es maravilloso lo que una jovencita puede hacer con una pasión </a:t>
            </a:r>
            <a:r>
              <a:rPr lang="es-MX" sz="1200" b="1" kern="1200" dirty="0">
                <a:solidFill>
                  <a:schemeClr val="tx1"/>
                </a:solidFill>
                <a:effectLst/>
                <a:latin typeface="+mn-lt"/>
                <a:ea typeface="+mn-ea"/>
                <a:cs typeface="+mn-cs"/>
              </a:rPr>
              <a:t>por Jesús?, </a:t>
            </a:r>
            <a:r>
              <a:rPr lang="es-MX" sz="1200" kern="1200" dirty="0">
                <a:solidFill>
                  <a:schemeClr val="tx1"/>
                </a:solidFill>
                <a:effectLst/>
                <a:latin typeface="+mn-lt"/>
                <a:ea typeface="+mn-ea"/>
                <a:cs typeface="+mn-cs"/>
              </a:rPr>
              <a:t>una pasión por </a:t>
            </a:r>
            <a:r>
              <a:rPr lang="es-MX" sz="1200" b="1" kern="1200" dirty="0">
                <a:solidFill>
                  <a:schemeClr val="tx1"/>
                </a:solidFill>
                <a:effectLst/>
                <a:latin typeface="+mn-lt"/>
                <a:ea typeface="+mn-ea"/>
                <a:cs typeface="+mn-cs"/>
              </a:rPr>
              <a:t>los perdidos</a:t>
            </a:r>
            <a:r>
              <a:rPr lang="es-MX" sz="1200" kern="1200" dirty="0">
                <a:solidFill>
                  <a:schemeClr val="tx1"/>
                </a:solidFill>
                <a:effectLst/>
                <a:latin typeface="+mn-lt"/>
                <a:ea typeface="+mn-ea"/>
                <a:cs typeface="+mn-cs"/>
              </a:rPr>
              <a:t> y una pasión por </a:t>
            </a:r>
            <a:r>
              <a:rPr lang="es-MX" sz="1200" b="1" kern="1200" dirty="0">
                <a:solidFill>
                  <a:schemeClr val="tx1"/>
                </a:solidFill>
                <a:effectLst/>
                <a:latin typeface="+mn-lt"/>
                <a:ea typeface="+mn-ea"/>
                <a:cs typeface="+mn-cs"/>
              </a:rPr>
              <a:t>el pronto retorno de Jesús</a:t>
            </a:r>
            <a:r>
              <a:rPr lang="es-MX" sz="1200" kern="1200" dirty="0">
                <a:solidFill>
                  <a:schemeClr val="tx1"/>
                </a:solidFill>
                <a:effectLst/>
                <a:latin typeface="+mn-lt"/>
                <a:ea typeface="+mn-ea"/>
                <a:cs typeface="+mn-cs"/>
              </a:rPr>
              <a:t>? Esta es una invitación para que nosotros hagamos nuestra hoy la pasión a la que Elena G White se aferró con tanto amor. Esa pasión habrá de darle forma a nuestra cosmovisión y nos dará un firme propósito.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ellenwhite.org, “</a:t>
            </a:r>
            <a:r>
              <a:rPr lang="es-MX" sz="1200" kern="1200" dirty="0" err="1">
                <a:solidFill>
                  <a:schemeClr val="tx1"/>
                </a:solidFill>
                <a:effectLst/>
                <a:latin typeface="+mn-lt"/>
                <a:ea typeface="+mn-ea"/>
                <a:cs typeface="+mn-cs"/>
              </a:rPr>
              <a:t>Learn</a:t>
            </a:r>
            <a:r>
              <a:rPr lang="es-MX" sz="1200" kern="1200" dirty="0">
                <a:solidFill>
                  <a:schemeClr val="tx1"/>
                </a:solidFill>
                <a:effectLst/>
                <a:latin typeface="+mn-lt"/>
                <a:ea typeface="+mn-ea"/>
                <a:cs typeface="+mn-cs"/>
              </a:rPr>
              <a:t> </a:t>
            </a:r>
            <a:r>
              <a:rPr lang="es-MX" sz="1200" kern="1200" dirty="0" err="1">
                <a:solidFill>
                  <a:schemeClr val="tx1"/>
                </a:solidFill>
                <a:effectLst/>
                <a:latin typeface="+mn-lt"/>
                <a:ea typeface="+mn-ea"/>
                <a:cs typeface="+mn-cs"/>
              </a:rPr>
              <a:t>about</a:t>
            </a:r>
            <a:r>
              <a:rPr lang="es-MX" sz="1200" kern="1200" dirty="0">
                <a:solidFill>
                  <a:schemeClr val="tx1"/>
                </a:solidFill>
                <a:effectLst/>
                <a:latin typeface="+mn-lt"/>
                <a:ea typeface="+mn-ea"/>
                <a:cs typeface="+mn-cs"/>
              </a:rPr>
              <a:t> Ellen G. White” (Aprende acerca de Elena G. White) (</a:t>
            </a:r>
            <a:r>
              <a:rPr lang="es-MX" sz="1200" u="sng" kern="1200" dirty="0">
                <a:solidFill>
                  <a:schemeClr val="tx1"/>
                </a:solidFill>
                <a:effectLst/>
                <a:latin typeface="+mn-lt"/>
                <a:ea typeface="+mn-ea"/>
                <a:cs typeface="+mn-cs"/>
                <a:hlinkClick r:id="rId3"/>
              </a:rPr>
              <a:t>http://ellenwhite.org/content/article/learn-about-ellen-g-white</a:t>
            </a:r>
            <a:r>
              <a:rPr lang="es-MX" sz="1200" kern="1200" dirty="0">
                <a:solidFill>
                  <a:schemeClr val="tx1"/>
                </a:solidFill>
                <a:effectLst/>
                <a:latin typeface="+mn-lt"/>
                <a:ea typeface="+mn-ea"/>
                <a:cs typeface="+mn-cs"/>
              </a:rPr>
              <a:t>, 7 de febrero de 2017).</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t>
            </a:r>
          </a:p>
          <a:p>
            <a:endParaRPr lang="en-AU" sz="1200" b="1" kern="1200" dirty="0">
              <a:solidFill>
                <a:schemeClr val="tx1"/>
              </a:solidFill>
              <a:effectLst/>
              <a:latin typeface="+mn-lt"/>
              <a:ea typeface="+mn-ea"/>
              <a:cs typeface="+mn-cs"/>
            </a:endParaRPr>
          </a:p>
          <a:p>
            <a:endParaRPr lang="en-AU" sz="1200" b="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CEB90C7-E695-1B4C-A15E-5F0596297119}" type="slidenum">
              <a:rPr lang="en-US" smtClean="0"/>
              <a:t>14</a:t>
            </a:fld>
            <a:endParaRPr lang="en-US"/>
          </a:p>
        </p:txBody>
      </p:sp>
    </p:spTree>
    <p:extLst>
      <p:ext uri="{BB962C8B-B14F-4D97-AF65-F5344CB8AC3E}">
        <p14:creationId xmlns:p14="http://schemas.microsoft.com/office/powerpoint/2010/main" val="17337007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s-MX" sz="1200" kern="1200" dirty="0">
                <a:solidFill>
                  <a:schemeClr val="tx1"/>
                </a:solidFill>
                <a:effectLst/>
                <a:latin typeface="+mn-lt"/>
                <a:ea typeface="+mn-ea"/>
                <a:cs typeface="+mn-cs"/>
              </a:rPr>
              <a:t>El tener un propósito define nuestro papel a desempeñar. Y ese papel trae consigo una responsabilidad. ¿Cuál es tu papel? ¿Tienes la responsabilidad de dar a conocer las buenas nuevas, o piensas que esa responsabilidad es solamente para los obreros a sueldo por la iglesia —los pastores, maestros y administradores?</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¡Por supuesto que ya sabes la respuesta! Cuando i</a:t>
            </a:r>
            <a:r>
              <a:rPr lang="es-MX" sz="1200" b="1" kern="1200" dirty="0">
                <a:solidFill>
                  <a:schemeClr val="tx1"/>
                </a:solidFill>
                <a:effectLst/>
                <a:latin typeface="+mn-lt"/>
                <a:ea typeface="+mn-ea"/>
                <a:cs typeface="+mn-cs"/>
              </a:rPr>
              <a:t>dentificas tus dones y tu pasión, tienes la responsabilidad de usarlos para dar a conocer las buenas nuevas del evangelio. </a:t>
            </a:r>
            <a:r>
              <a:rPr lang="es-MX" sz="1200" kern="1200" dirty="0">
                <a:solidFill>
                  <a:schemeClr val="tx1"/>
                </a:solidFill>
                <a:effectLst/>
                <a:latin typeface="+mn-lt"/>
                <a:ea typeface="+mn-ea"/>
                <a:cs typeface="+mn-cs"/>
              </a:rPr>
              <a:t>Nadie más puede hacer lo que tú puedes hacer y nadie más puede tomar en esto tu lugar.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No es suficiente que el miembro de iglesia lea su Biblia cada día. No es suficiente que ocupe un asiento al asistir a la iglesia o a una reunión de oración. No es suficiente que se presente a adorar el sábado. El mundo necesita ver a Jesús en cada palabra y acción de sus seguidores.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Cada discípulo de Jesús sabe cuál es su responsabilidad de permitir que la faz de Jesús brille a través de él o ella, de ser sus manos y sus pies en el servicio. A cada </a:t>
            </a:r>
            <a:r>
              <a:rPr lang="es-MX" sz="1200" b="1" kern="1200" dirty="0">
                <a:solidFill>
                  <a:schemeClr val="tx1"/>
                </a:solidFill>
                <a:effectLst/>
                <a:latin typeface="+mn-lt"/>
                <a:ea typeface="+mn-ea"/>
                <a:cs typeface="+mn-cs"/>
              </a:rPr>
              <a:t>creyente </a:t>
            </a:r>
            <a:r>
              <a:rPr lang="es-MX" sz="1200" kern="1200" dirty="0">
                <a:solidFill>
                  <a:schemeClr val="tx1"/>
                </a:solidFill>
                <a:effectLst/>
                <a:latin typeface="+mn-lt"/>
                <a:ea typeface="+mn-ea"/>
                <a:cs typeface="+mn-cs"/>
              </a:rPr>
              <a:t>se le dota de por lo menos un don espiritual para la gloria de Dios y el servicio de la iglesia.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De acuerdo con 1 Corintios 13:1-3, </a:t>
            </a:r>
            <a:r>
              <a:rPr lang="es-MX" sz="1200" b="1" kern="1200" dirty="0">
                <a:solidFill>
                  <a:schemeClr val="tx1"/>
                </a:solidFill>
                <a:effectLst/>
                <a:latin typeface="+mn-lt"/>
                <a:ea typeface="+mn-ea"/>
                <a:cs typeface="+mn-cs"/>
              </a:rPr>
              <a:t>la iglesia es un cuerpo.</a:t>
            </a:r>
            <a:r>
              <a:rPr lang="es-MX" sz="1200" kern="1200" dirty="0">
                <a:solidFill>
                  <a:schemeClr val="tx1"/>
                </a:solidFill>
                <a:effectLst/>
                <a:latin typeface="+mn-lt"/>
                <a:ea typeface="+mn-ea"/>
                <a:cs typeface="+mn-cs"/>
              </a:rPr>
              <a:t> Un cuerpo está compuesto de muchas partes ¡y una de esas partes eres tú! Cuando no participas en el servicio, el cuerpo de Cristo sufre porque nunca va a haber otra persona que sea tú. Se te necesita a ti y a tus dones.  </a:t>
            </a:r>
            <a:endParaRPr lang="en-US" sz="1200" kern="1200" dirty="0">
              <a:solidFill>
                <a:schemeClr val="tx1"/>
              </a:solidFill>
              <a:effectLst/>
              <a:latin typeface="+mn-lt"/>
              <a:ea typeface="+mn-ea"/>
              <a:cs typeface="+mn-cs"/>
            </a:endParaRPr>
          </a:p>
          <a:p>
            <a:endParaRPr lang="en-AU" sz="1200" b="1" kern="1200" dirty="0">
              <a:solidFill>
                <a:schemeClr val="tx1"/>
              </a:solidFill>
              <a:effectLst/>
              <a:latin typeface="+mn-lt"/>
              <a:ea typeface="+mn-ea"/>
              <a:cs typeface="+mn-cs"/>
            </a:endParaRPr>
          </a:p>
          <a:p>
            <a:r>
              <a:rPr lang="en-AU" sz="1200" b="1" kern="1200" dirty="0">
                <a:solidFill>
                  <a:schemeClr val="tx1"/>
                </a:solidFill>
                <a:effectLst/>
                <a:latin typeface="+mn-lt"/>
                <a:ea typeface="+mn-ea"/>
                <a:cs typeface="+mn-cs"/>
              </a:rPr>
              <a:t>Our Roles and Responsibilities</a:t>
            </a:r>
            <a:endParaRPr lang="en-US"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Having a purpose defines our role. And a role comes with responsibility. What is your role? Do you have a responsibility to share the good news? Or is it only for the workers paid by the church—the pastors, teachers, and administrators?</a:t>
            </a:r>
            <a:endParaRPr lang="en-US" sz="1200" kern="1200" dirty="0">
              <a:solidFill>
                <a:schemeClr val="tx1"/>
              </a:solidFill>
              <a:effectLst/>
              <a:latin typeface="+mn-lt"/>
              <a:ea typeface="+mn-ea"/>
              <a:cs typeface="+mn-cs"/>
            </a:endParaRPr>
          </a:p>
          <a:p>
            <a:endParaRPr lang="en-AU" sz="1200" b="0" kern="1200" dirty="0">
              <a:solidFill>
                <a:schemeClr val="tx1"/>
              </a:solidFill>
              <a:effectLst/>
              <a:latin typeface="+mn-lt"/>
              <a:ea typeface="+mn-ea"/>
              <a:cs typeface="+mn-cs"/>
            </a:endParaRPr>
          </a:p>
          <a:p>
            <a:r>
              <a:rPr lang="en-AU" sz="1200" b="0" kern="1200" dirty="0">
                <a:solidFill>
                  <a:schemeClr val="tx1"/>
                </a:solidFill>
                <a:effectLst/>
                <a:latin typeface="+mn-lt"/>
                <a:ea typeface="+mn-ea"/>
                <a:cs typeface="+mn-cs"/>
              </a:rPr>
              <a:t>Of course, you know the answer! </a:t>
            </a:r>
            <a:r>
              <a:rPr lang="en-AU" sz="1200" b="1" kern="1200" dirty="0">
                <a:solidFill>
                  <a:schemeClr val="tx1"/>
                </a:solidFill>
                <a:effectLst/>
                <a:latin typeface="+mn-lt"/>
                <a:ea typeface="+mn-ea"/>
                <a:cs typeface="+mn-cs"/>
              </a:rPr>
              <a:t>When you identify your gifts and passion, you have the responsibility for using them to share the good news.</a:t>
            </a:r>
            <a:r>
              <a:rPr lang="en-AU" sz="1200" kern="1200" dirty="0">
                <a:solidFill>
                  <a:schemeClr val="tx1"/>
                </a:solidFill>
                <a:effectLst/>
                <a:latin typeface="+mn-lt"/>
                <a:ea typeface="+mn-ea"/>
                <a:cs typeface="+mn-cs"/>
              </a:rPr>
              <a:t> Nobody else can do what you can do nor can someone else take your place.</a:t>
            </a:r>
            <a:endParaRPr lang="en-US"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It is not enough for a member to read the Bible every day. It is not enough to sit in the pew to attend church or prayer meeting. It is not enough to show up on Sabbath. The world needs to see Jesus in every word and action of His followers. </a:t>
            </a:r>
            <a:endParaRPr lang="en-US"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Each </a:t>
            </a:r>
            <a:r>
              <a:rPr lang="en-AU" sz="1200" b="1" kern="1200" dirty="0">
                <a:solidFill>
                  <a:schemeClr val="tx1"/>
                </a:solidFill>
                <a:effectLst/>
                <a:latin typeface="+mn-lt"/>
                <a:ea typeface="+mn-ea"/>
                <a:cs typeface="+mn-cs"/>
              </a:rPr>
              <a:t>disciple</a:t>
            </a:r>
            <a:r>
              <a:rPr lang="en-AU" sz="1200" kern="1200" dirty="0">
                <a:solidFill>
                  <a:schemeClr val="tx1"/>
                </a:solidFill>
                <a:effectLst/>
                <a:latin typeface="+mn-lt"/>
                <a:ea typeface="+mn-ea"/>
                <a:cs typeface="+mn-cs"/>
              </a:rPr>
              <a:t> of Jesus knows it is her responsibility to allow the face of Jesus to shine through her, to be His hands and feet in service. Each </a:t>
            </a:r>
            <a:r>
              <a:rPr lang="en-AU" sz="1200" b="1" kern="1200" dirty="0">
                <a:solidFill>
                  <a:schemeClr val="tx1"/>
                </a:solidFill>
                <a:effectLst/>
                <a:latin typeface="+mn-lt"/>
                <a:ea typeface="+mn-ea"/>
                <a:cs typeface="+mn-cs"/>
              </a:rPr>
              <a:t>believer</a:t>
            </a:r>
            <a:r>
              <a:rPr lang="en-AU" sz="1200" kern="1200" dirty="0">
                <a:solidFill>
                  <a:schemeClr val="tx1"/>
                </a:solidFill>
                <a:effectLst/>
                <a:latin typeface="+mn-lt"/>
                <a:ea typeface="+mn-ea"/>
                <a:cs typeface="+mn-cs"/>
              </a:rPr>
              <a:t> is given at least one spiritual gift for glorifying God and serving the church.</a:t>
            </a:r>
            <a:endParaRPr lang="en-US"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According to 1 Corinthians 13:1-3, </a:t>
            </a:r>
            <a:r>
              <a:rPr lang="en-AU" sz="1200" b="1" kern="1200" dirty="0">
                <a:solidFill>
                  <a:schemeClr val="tx1"/>
                </a:solidFill>
                <a:effectLst/>
                <a:latin typeface="+mn-lt"/>
                <a:ea typeface="+mn-ea"/>
                <a:cs typeface="+mn-cs"/>
              </a:rPr>
              <a:t>the church is a body</a:t>
            </a:r>
            <a:r>
              <a:rPr lang="en-AU" sz="1200" kern="1200" dirty="0">
                <a:solidFill>
                  <a:schemeClr val="tx1"/>
                </a:solidFill>
                <a:effectLst/>
                <a:latin typeface="+mn-lt"/>
                <a:ea typeface="+mn-ea"/>
                <a:cs typeface="+mn-cs"/>
              </a:rPr>
              <a:t>. A body has many parts, and one of those parts is</a:t>
            </a:r>
            <a:r>
              <a:rPr lang="en-AU" sz="1200" b="1" kern="1200" dirty="0">
                <a:solidFill>
                  <a:schemeClr val="tx1"/>
                </a:solidFill>
                <a:effectLst/>
                <a:latin typeface="+mn-lt"/>
                <a:ea typeface="+mn-ea"/>
                <a:cs typeface="+mn-cs"/>
              </a:rPr>
              <a:t> </a:t>
            </a:r>
            <a:r>
              <a:rPr lang="en-AU" sz="1200" kern="1200" dirty="0">
                <a:solidFill>
                  <a:schemeClr val="tx1"/>
                </a:solidFill>
                <a:effectLst/>
                <a:latin typeface="+mn-lt"/>
                <a:ea typeface="+mn-ea"/>
                <a:cs typeface="+mn-cs"/>
              </a:rPr>
              <a:t>you! When you are missing from service, the body of Christ suffers because there is never going to be another you. You and your gifts are </a:t>
            </a:r>
            <a:r>
              <a:rPr lang="en-AU" sz="1200" b="1" kern="1200" dirty="0">
                <a:solidFill>
                  <a:schemeClr val="tx1"/>
                </a:solidFill>
                <a:effectLst/>
                <a:latin typeface="+mn-lt"/>
                <a:ea typeface="+mn-ea"/>
                <a:cs typeface="+mn-cs"/>
              </a:rPr>
              <a:t>needed</a:t>
            </a:r>
            <a:r>
              <a:rPr lang="en-AU"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CEB90C7-E695-1B4C-A15E-5F0596297119}" type="slidenum">
              <a:rPr lang="en-US" smtClean="0"/>
              <a:t>15</a:t>
            </a:fld>
            <a:endParaRPr lang="en-US"/>
          </a:p>
        </p:txBody>
      </p:sp>
    </p:spTree>
    <p:extLst>
      <p:ext uri="{BB962C8B-B14F-4D97-AF65-F5344CB8AC3E}">
        <p14:creationId xmlns:p14="http://schemas.microsoft.com/office/powerpoint/2010/main" val="2740201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AU" sz="1200" b="1" kern="1200" dirty="0" err="1">
                <a:solidFill>
                  <a:schemeClr val="tx1"/>
                </a:solidFill>
                <a:effectLst/>
                <a:latin typeface="+mn-lt"/>
                <a:ea typeface="+mn-ea"/>
                <a:cs typeface="+mn-cs"/>
              </a:rPr>
              <a:t>Funciones</a:t>
            </a:r>
            <a:endParaRPr lang="en-AU" sz="1200" b="1"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Los </a:t>
            </a:r>
            <a:r>
              <a:rPr lang="es-MX" sz="1200" b="1" kern="1200" dirty="0">
                <a:solidFill>
                  <a:schemeClr val="tx1"/>
                </a:solidFill>
                <a:effectLst/>
                <a:latin typeface="+mn-lt"/>
                <a:ea typeface="+mn-ea"/>
                <a:cs typeface="+mn-cs"/>
              </a:rPr>
              <a:t>nueve </a:t>
            </a:r>
            <a:r>
              <a:rPr lang="es-MX" sz="1200" kern="1200" dirty="0">
                <a:solidFill>
                  <a:schemeClr val="tx1"/>
                </a:solidFill>
                <a:effectLst/>
                <a:latin typeface="+mn-lt"/>
                <a:ea typeface="+mn-ea"/>
                <a:cs typeface="+mn-cs"/>
              </a:rPr>
              <a:t>dones espirituales señalados en 1 Corintios 12:8-10 </a:t>
            </a:r>
            <a:r>
              <a:rPr lang="es-MX" sz="1200" i="1" kern="1200" dirty="0">
                <a:solidFill>
                  <a:schemeClr val="tx1"/>
                </a:solidFill>
                <a:effectLst/>
                <a:latin typeface="+mn-lt"/>
                <a:ea typeface="+mn-ea"/>
                <a:cs typeface="+mn-cs"/>
              </a:rPr>
              <a:t>(DHH)</a:t>
            </a:r>
            <a:r>
              <a:rPr lang="es-MX" sz="1200" kern="1200" dirty="0">
                <a:solidFill>
                  <a:schemeClr val="tx1"/>
                </a:solidFill>
                <a:effectLst/>
                <a:latin typeface="+mn-lt"/>
                <a:ea typeface="+mn-ea"/>
                <a:cs typeface="+mn-cs"/>
              </a:rPr>
              <a:t> son:</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r>
              <a:rPr lang="es-MX" sz="1200" kern="1200" dirty="0">
                <a:solidFill>
                  <a:schemeClr val="tx1"/>
                </a:solidFill>
                <a:effectLst/>
                <a:latin typeface="+mn-lt"/>
                <a:ea typeface="+mn-ea"/>
                <a:cs typeface="+mn-cs"/>
              </a:rPr>
              <a:t>Sabiduría</a:t>
            </a:r>
            <a:endParaRPr lang="en-US" sz="1200" kern="1200" dirty="0">
              <a:solidFill>
                <a:schemeClr val="tx1"/>
              </a:solidFill>
              <a:effectLst/>
              <a:latin typeface="+mn-lt"/>
              <a:ea typeface="+mn-ea"/>
              <a:cs typeface="+mn-cs"/>
            </a:endParaRPr>
          </a:p>
          <a:p>
            <a:pPr lvl="0"/>
            <a:r>
              <a:rPr lang="en-AU" sz="1200" kern="1200" dirty="0" err="1">
                <a:solidFill>
                  <a:schemeClr val="tx1"/>
                </a:solidFill>
                <a:effectLst/>
                <a:latin typeface="+mn-lt"/>
                <a:ea typeface="+mn-ea"/>
                <a:cs typeface="+mn-cs"/>
              </a:rPr>
              <a:t>Conocimiento</a:t>
            </a:r>
            <a:endParaRPr lang="en-US" sz="1200" kern="1200" dirty="0">
              <a:solidFill>
                <a:schemeClr val="tx1"/>
              </a:solidFill>
              <a:effectLst/>
              <a:latin typeface="+mn-lt"/>
              <a:ea typeface="+mn-ea"/>
              <a:cs typeface="+mn-cs"/>
            </a:endParaRPr>
          </a:p>
          <a:p>
            <a:pPr lvl="0"/>
            <a:r>
              <a:rPr lang="en-AU" sz="1200" kern="1200" dirty="0">
                <a:solidFill>
                  <a:schemeClr val="tx1"/>
                </a:solidFill>
                <a:effectLst/>
                <a:latin typeface="+mn-lt"/>
                <a:ea typeface="+mn-ea"/>
                <a:cs typeface="+mn-cs"/>
              </a:rPr>
              <a:t>Fe</a:t>
            </a:r>
            <a:endParaRPr lang="en-US" sz="1200" kern="1200" dirty="0">
              <a:solidFill>
                <a:schemeClr val="tx1"/>
              </a:solidFill>
              <a:effectLst/>
              <a:latin typeface="+mn-lt"/>
              <a:ea typeface="+mn-ea"/>
              <a:cs typeface="+mn-cs"/>
            </a:endParaRPr>
          </a:p>
          <a:p>
            <a:pPr lvl="0"/>
            <a:r>
              <a:rPr lang="en-AU" sz="1200" kern="1200" dirty="0" err="1">
                <a:solidFill>
                  <a:schemeClr val="tx1"/>
                </a:solidFill>
                <a:effectLst/>
                <a:latin typeface="+mn-lt"/>
                <a:ea typeface="+mn-ea"/>
                <a:cs typeface="+mn-cs"/>
              </a:rPr>
              <a:t>Sanidad</a:t>
            </a:r>
            <a:endParaRPr lang="en-US" sz="1200" kern="1200" dirty="0">
              <a:solidFill>
                <a:schemeClr val="tx1"/>
              </a:solidFill>
              <a:effectLst/>
              <a:latin typeface="+mn-lt"/>
              <a:ea typeface="+mn-ea"/>
              <a:cs typeface="+mn-cs"/>
            </a:endParaRPr>
          </a:p>
          <a:p>
            <a:pPr lvl="0"/>
            <a:r>
              <a:rPr lang="en-AU" sz="1200" kern="1200" dirty="0">
                <a:solidFill>
                  <a:schemeClr val="tx1"/>
                </a:solidFill>
                <a:effectLst/>
                <a:latin typeface="+mn-lt"/>
                <a:ea typeface="+mn-ea"/>
                <a:cs typeface="+mn-cs"/>
              </a:rPr>
              <a:t>Milagros</a:t>
            </a:r>
            <a:endParaRPr lang="en-US" sz="1200" kern="1200" dirty="0">
              <a:solidFill>
                <a:schemeClr val="tx1"/>
              </a:solidFill>
              <a:effectLst/>
              <a:latin typeface="+mn-lt"/>
              <a:ea typeface="+mn-ea"/>
              <a:cs typeface="+mn-cs"/>
            </a:endParaRPr>
          </a:p>
          <a:p>
            <a:pPr lvl="0"/>
            <a:r>
              <a:rPr lang="en-AU" sz="1200" kern="1200" dirty="0" err="1">
                <a:solidFill>
                  <a:schemeClr val="tx1"/>
                </a:solidFill>
                <a:effectLst/>
                <a:latin typeface="+mn-lt"/>
                <a:ea typeface="+mn-ea"/>
                <a:cs typeface="+mn-cs"/>
              </a:rPr>
              <a:t>Profecía</a:t>
            </a:r>
            <a:endParaRPr lang="en-US" sz="1200" kern="1200" dirty="0">
              <a:solidFill>
                <a:schemeClr val="tx1"/>
              </a:solidFill>
              <a:effectLst/>
              <a:latin typeface="+mn-lt"/>
              <a:ea typeface="+mn-ea"/>
              <a:cs typeface="+mn-cs"/>
            </a:endParaRPr>
          </a:p>
          <a:p>
            <a:pPr lvl="0"/>
            <a:r>
              <a:rPr lang="en-AU" sz="1200" kern="1200" dirty="0" err="1">
                <a:solidFill>
                  <a:schemeClr val="tx1"/>
                </a:solidFill>
                <a:effectLst/>
                <a:latin typeface="+mn-lt"/>
                <a:ea typeface="+mn-ea"/>
                <a:cs typeface="+mn-cs"/>
              </a:rPr>
              <a:t>Discernimiento</a:t>
            </a:r>
            <a:endParaRPr lang="en-US" sz="1200" kern="1200" dirty="0">
              <a:solidFill>
                <a:schemeClr val="tx1"/>
              </a:solidFill>
              <a:effectLst/>
              <a:latin typeface="+mn-lt"/>
              <a:ea typeface="+mn-ea"/>
              <a:cs typeface="+mn-cs"/>
            </a:endParaRPr>
          </a:p>
          <a:p>
            <a:pPr lvl="0"/>
            <a:r>
              <a:rPr lang="en-AU" sz="1200" kern="1200" dirty="0" err="1">
                <a:solidFill>
                  <a:schemeClr val="tx1"/>
                </a:solidFill>
                <a:effectLst/>
                <a:latin typeface="+mn-lt"/>
                <a:ea typeface="+mn-ea"/>
                <a:cs typeface="+mn-cs"/>
              </a:rPr>
              <a:t>Hablar</a:t>
            </a:r>
            <a:r>
              <a:rPr lang="en-AU" sz="1200" kern="1200" dirty="0">
                <a:solidFill>
                  <a:schemeClr val="tx1"/>
                </a:solidFill>
                <a:effectLst/>
                <a:latin typeface="+mn-lt"/>
                <a:ea typeface="+mn-ea"/>
                <a:cs typeface="+mn-cs"/>
              </a:rPr>
              <a:t> </a:t>
            </a:r>
            <a:r>
              <a:rPr lang="en-AU" sz="1200" kern="1200" dirty="0" err="1">
                <a:solidFill>
                  <a:schemeClr val="tx1"/>
                </a:solidFill>
                <a:effectLst/>
                <a:latin typeface="+mn-lt"/>
                <a:ea typeface="+mn-ea"/>
                <a:cs typeface="+mn-cs"/>
              </a:rPr>
              <a:t>en</a:t>
            </a:r>
            <a:r>
              <a:rPr lang="en-AU" sz="1200" kern="1200" dirty="0">
                <a:solidFill>
                  <a:schemeClr val="tx1"/>
                </a:solidFill>
                <a:effectLst/>
                <a:latin typeface="+mn-lt"/>
                <a:ea typeface="+mn-ea"/>
                <a:cs typeface="+mn-cs"/>
              </a:rPr>
              <a:t> </a:t>
            </a:r>
            <a:r>
              <a:rPr lang="en-AU" sz="1200" kern="1200" dirty="0" err="1">
                <a:solidFill>
                  <a:schemeClr val="tx1"/>
                </a:solidFill>
                <a:effectLst/>
                <a:latin typeface="+mn-lt"/>
                <a:ea typeface="+mn-ea"/>
                <a:cs typeface="+mn-cs"/>
              </a:rPr>
              <a:t>lenguas</a:t>
            </a:r>
            <a:endParaRPr lang="en-US" sz="1200" kern="1200" dirty="0">
              <a:solidFill>
                <a:schemeClr val="tx1"/>
              </a:solidFill>
              <a:effectLst/>
              <a:latin typeface="+mn-lt"/>
              <a:ea typeface="+mn-ea"/>
              <a:cs typeface="+mn-cs"/>
            </a:endParaRPr>
          </a:p>
          <a:p>
            <a:pPr lvl="0"/>
            <a:r>
              <a:rPr lang="en-AU" sz="1200" kern="1200" dirty="0" err="1">
                <a:solidFill>
                  <a:schemeClr val="tx1"/>
                </a:solidFill>
                <a:effectLst/>
                <a:latin typeface="+mn-lt"/>
                <a:ea typeface="+mn-ea"/>
                <a:cs typeface="+mn-cs"/>
              </a:rPr>
              <a:t>Interpretación</a:t>
            </a:r>
            <a:r>
              <a:rPr lang="en-AU" sz="1200" kern="1200" dirty="0">
                <a:solidFill>
                  <a:schemeClr val="tx1"/>
                </a:solidFill>
                <a:effectLst/>
                <a:latin typeface="+mn-lt"/>
                <a:ea typeface="+mn-ea"/>
                <a:cs typeface="+mn-cs"/>
              </a:rPr>
              <a:t> de </a:t>
            </a:r>
            <a:r>
              <a:rPr lang="en-AU" sz="1200" kern="1200" dirty="0" err="1">
                <a:solidFill>
                  <a:schemeClr val="tx1"/>
                </a:solidFill>
                <a:effectLst/>
                <a:latin typeface="+mn-lt"/>
                <a:ea typeface="+mn-ea"/>
                <a:cs typeface="+mn-cs"/>
              </a:rPr>
              <a:t>lenguas</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CEB90C7-E695-1B4C-A15E-5F0596297119}" type="slidenum">
              <a:rPr lang="en-US" smtClean="0"/>
              <a:t>16</a:t>
            </a:fld>
            <a:endParaRPr lang="en-US"/>
          </a:p>
        </p:txBody>
      </p:sp>
    </p:spTree>
    <p:extLst>
      <p:ext uri="{BB962C8B-B14F-4D97-AF65-F5344CB8AC3E}">
        <p14:creationId xmlns:p14="http://schemas.microsoft.com/office/powerpoint/2010/main" val="2580974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s-MX" sz="1200" kern="1200" dirty="0">
                <a:solidFill>
                  <a:schemeClr val="tx1"/>
                </a:solidFill>
                <a:effectLst/>
                <a:latin typeface="+mn-lt"/>
                <a:ea typeface="+mn-ea"/>
                <a:cs typeface="+mn-cs"/>
              </a:rPr>
              <a:t>Los </a:t>
            </a:r>
            <a:r>
              <a:rPr lang="es-MX" sz="1200" b="1" kern="1200" dirty="0">
                <a:solidFill>
                  <a:schemeClr val="tx1"/>
                </a:solidFill>
                <a:effectLst/>
                <a:latin typeface="+mn-lt"/>
                <a:ea typeface="+mn-ea"/>
                <a:cs typeface="+mn-cs"/>
              </a:rPr>
              <a:t>siete</a:t>
            </a:r>
            <a:r>
              <a:rPr lang="es-MX" sz="1200" kern="1200" dirty="0">
                <a:solidFill>
                  <a:schemeClr val="tx1"/>
                </a:solidFill>
                <a:effectLst/>
                <a:latin typeface="+mn-lt"/>
                <a:ea typeface="+mn-ea"/>
                <a:cs typeface="+mn-cs"/>
              </a:rPr>
              <a:t> dones espirituales mencionados en Romanos 12:6-8 </a:t>
            </a:r>
            <a:r>
              <a:rPr lang="es-MX" sz="1200" i="1" kern="1200" dirty="0">
                <a:solidFill>
                  <a:schemeClr val="tx1"/>
                </a:solidFill>
                <a:effectLst/>
                <a:latin typeface="+mn-lt"/>
                <a:ea typeface="+mn-ea"/>
                <a:cs typeface="+mn-cs"/>
              </a:rPr>
              <a:t>(DHH)</a:t>
            </a:r>
            <a:r>
              <a:rPr lang="es-MX" sz="1200" kern="1200" dirty="0">
                <a:solidFill>
                  <a:schemeClr val="tx1"/>
                </a:solidFill>
                <a:effectLst/>
                <a:latin typeface="+mn-lt"/>
                <a:ea typeface="+mn-ea"/>
                <a:cs typeface="+mn-cs"/>
              </a:rPr>
              <a:t> son:</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r>
              <a:rPr lang="en-AU" sz="1200" kern="1200" dirty="0" err="1">
                <a:solidFill>
                  <a:schemeClr val="tx1"/>
                </a:solidFill>
                <a:effectLst/>
                <a:latin typeface="+mn-lt"/>
                <a:ea typeface="+mn-ea"/>
                <a:cs typeface="+mn-cs"/>
              </a:rPr>
              <a:t>Profecía</a:t>
            </a:r>
            <a:endParaRPr lang="en-US" sz="1200" kern="1200" dirty="0">
              <a:solidFill>
                <a:schemeClr val="tx1"/>
              </a:solidFill>
              <a:effectLst/>
              <a:latin typeface="+mn-lt"/>
              <a:ea typeface="+mn-ea"/>
              <a:cs typeface="+mn-cs"/>
            </a:endParaRPr>
          </a:p>
          <a:p>
            <a:pPr lvl="0"/>
            <a:r>
              <a:rPr lang="en-AU" sz="1200" kern="1200" dirty="0" err="1">
                <a:solidFill>
                  <a:schemeClr val="tx1"/>
                </a:solidFill>
                <a:effectLst/>
                <a:latin typeface="+mn-lt"/>
                <a:ea typeface="+mn-ea"/>
                <a:cs typeface="+mn-cs"/>
              </a:rPr>
              <a:t>Ministerio</a:t>
            </a:r>
            <a:endParaRPr lang="en-US" sz="1200" kern="1200" dirty="0">
              <a:solidFill>
                <a:schemeClr val="tx1"/>
              </a:solidFill>
              <a:effectLst/>
              <a:latin typeface="+mn-lt"/>
              <a:ea typeface="+mn-ea"/>
              <a:cs typeface="+mn-cs"/>
            </a:endParaRPr>
          </a:p>
          <a:p>
            <a:pPr lvl="0"/>
            <a:r>
              <a:rPr lang="en-AU" sz="1200" kern="1200" dirty="0" err="1">
                <a:solidFill>
                  <a:schemeClr val="tx1"/>
                </a:solidFill>
                <a:effectLst/>
                <a:latin typeface="+mn-lt"/>
                <a:ea typeface="+mn-ea"/>
                <a:cs typeface="+mn-cs"/>
              </a:rPr>
              <a:t>Enseñanza</a:t>
            </a:r>
            <a:endParaRPr lang="en-US" sz="1200" kern="1200" dirty="0">
              <a:solidFill>
                <a:schemeClr val="tx1"/>
              </a:solidFill>
              <a:effectLst/>
              <a:latin typeface="+mn-lt"/>
              <a:ea typeface="+mn-ea"/>
              <a:cs typeface="+mn-cs"/>
            </a:endParaRPr>
          </a:p>
          <a:p>
            <a:pPr lvl="0"/>
            <a:r>
              <a:rPr lang="en-AU" sz="1200" kern="1200" dirty="0" err="1">
                <a:solidFill>
                  <a:schemeClr val="tx1"/>
                </a:solidFill>
                <a:effectLst/>
                <a:latin typeface="+mn-lt"/>
                <a:ea typeface="+mn-ea"/>
                <a:cs typeface="+mn-cs"/>
              </a:rPr>
              <a:t>Exhortación</a:t>
            </a:r>
            <a:endParaRPr lang="en-US" sz="1200" kern="1200" dirty="0">
              <a:solidFill>
                <a:schemeClr val="tx1"/>
              </a:solidFill>
              <a:effectLst/>
              <a:latin typeface="+mn-lt"/>
              <a:ea typeface="+mn-ea"/>
              <a:cs typeface="+mn-cs"/>
            </a:endParaRPr>
          </a:p>
          <a:p>
            <a:pPr lvl="0"/>
            <a:r>
              <a:rPr lang="en-AU" sz="1200" kern="1200" dirty="0" err="1">
                <a:solidFill>
                  <a:schemeClr val="tx1"/>
                </a:solidFill>
                <a:effectLst/>
                <a:latin typeface="+mn-lt"/>
                <a:ea typeface="+mn-ea"/>
                <a:cs typeface="+mn-cs"/>
              </a:rPr>
              <a:t>Dadivosidad</a:t>
            </a:r>
            <a:endParaRPr lang="en-US" sz="1200" kern="1200" dirty="0">
              <a:solidFill>
                <a:schemeClr val="tx1"/>
              </a:solidFill>
              <a:effectLst/>
              <a:latin typeface="+mn-lt"/>
              <a:ea typeface="+mn-ea"/>
              <a:cs typeface="+mn-cs"/>
            </a:endParaRPr>
          </a:p>
          <a:p>
            <a:pPr lvl="0"/>
            <a:r>
              <a:rPr lang="en-AU" sz="1200" kern="1200" dirty="0" err="1">
                <a:solidFill>
                  <a:schemeClr val="tx1"/>
                </a:solidFill>
                <a:effectLst/>
                <a:latin typeface="+mn-lt"/>
                <a:ea typeface="+mn-ea"/>
                <a:cs typeface="+mn-cs"/>
              </a:rPr>
              <a:t>Liderazgo</a:t>
            </a:r>
            <a:endParaRPr lang="en-US" sz="1200" kern="1200" dirty="0">
              <a:solidFill>
                <a:schemeClr val="tx1"/>
              </a:solidFill>
              <a:effectLst/>
              <a:latin typeface="+mn-lt"/>
              <a:ea typeface="+mn-ea"/>
              <a:cs typeface="+mn-cs"/>
            </a:endParaRPr>
          </a:p>
          <a:p>
            <a:pPr lvl="0"/>
            <a:r>
              <a:rPr lang="en-AU" sz="1200" kern="1200" dirty="0">
                <a:solidFill>
                  <a:schemeClr val="tx1"/>
                </a:solidFill>
                <a:effectLst/>
                <a:latin typeface="+mn-lt"/>
                <a:ea typeface="+mn-ea"/>
                <a:cs typeface="+mn-cs"/>
              </a:rPr>
              <a:t>Caridad</a:t>
            </a:r>
            <a:endParaRPr lang="en-US"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CEB90C7-E695-1B4C-A15E-5F0596297119}" type="slidenum">
              <a:rPr lang="en-US" smtClean="0"/>
              <a:t>17</a:t>
            </a:fld>
            <a:endParaRPr lang="en-US"/>
          </a:p>
        </p:txBody>
      </p:sp>
    </p:spTree>
    <p:extLst>
      <p:ext uri="{BB962C8B-B14F-4D97-AF65-F5344CB8AC3E}">
        <p14:creationId xmlns:p14="http://schemas.microsoft.com/office/powerpoint/2010/main" val="15576070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AU" sz="1200" b="1" kern="1200" dirty="0" err="1">
                <a:solidFill>
                  <a:schemeClr val="tx1"/>
                </a:solidFill>
                <a:effectLst/>
                <a:latin typeface="+mn-lt"/>
                <a:ea typeface="+mn-ea"/>
                <a:cs typeface="+mn-cs"/>
              </a:rPr>
              <a:t>Nuestras</a:t>
            </a:r>
            <a:r>
              <a:rPr lang="en-AU" sz="1200" b="1" kern="1200" dirty="0">
                <a:solidFill>
                  <a:schemeClr val="tx1"/>
                </a:solidFill>
                <a:effectLst/>
                <a:latin typeface="+mn-lt"/>
                <a:ea typeface="+mn-ea"/>
                <a:cs typeface="+mn-cs"/>
              </a:rPr>
              <a:t> </a:t>
            </a:r>
            <a:r>
              <a:rPr lang="en-AU" sz="1200" b="1" kern="1200" dirty="0" err="1">
                <a:solidFill>
                  <a:schemeClr val="tx1"/>
                </a:solidFill>
                <a:effectLst/>
                <a:latin typeface="+mn-lt"/>
                <a:ea typeface="+mn-ea"/>
                <a:cs typeface="+mn-cs"/>
              </a:rPr>
              <a:t>Funciones</a:t>
            </a:r>
            <a:r>
              <a:rPr lang="en-AU" sz="1200" b="1" kern="1200" dirty="0">
                <a:solidFill>
                  <a:schemeClr val="tx1"/>
                </a:solidFill>
                <a:effectLst/>
                <a:latin typeface="+mn-lt"/>
                <a:ea typeface="+mn-ea"/>
                <a:cs typeface="+mn-cs"/>
              </a:rPr>
              <a:t> y </a:t>
            </a:r>
            <a:r>
              <a:rPr lang="en-AU" sz="1200" b="1" kern="1200" dirty="0" err="1">
                <a:solidFill>
                  <a:schemeClr val="tx1"/>
                </a:solidFill>
                <a:effectLst/>
                <a:latin typeface="+mn-lt"/>
                <a:ea typeface="+mn-ea"/>
                <a:cs typeface="+mn-cs"/>
              </a:rPr>
              <a:t>Responsabilidades</a:t>
            </a:r>
            <a:endParaRPr lang="en-AU" sz="1200" b="1"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Has escuchado historias acerca de mujeres jóvenes que descubrieron su llamado y usaron sus dones y pasiones para servir a Jesús y obedecer la voluntad de Dios. No importa cuál sea tu edad, tu estatus o tu género. </a:t>
            </a:r>
            <a:r>
              <a:rPr lang="es-MX" sz="1200" b="1" kern="1200" dirty="0">
                <a:solidFill>
                  <a:schemeClr val="tx1"/>
                </a:solidFill>
                <a:effectLst/>
                <a:latin typeface="+mn-lt"/>
                <a:ea typeface="+mn-ea"/>
                <a:cs typeface="+mn-cs"/>
              </a:rPr>
              <a:t>Los creyentes son llamados a servir</a:t>
            </a:r>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Sabemos que los asuntos de la vida se interponen en el camino del servicio. Tal vez has pensado en alguna de las excusas siguientes: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r>
              <a:rPr lang="es-MX" sz="1200" kern="1200" dirty="0">
                <a:solidFill>
                  <a:schemeClr val="tx1"/>
                </a:solidFill>
                <a:effectLst/>
                <a:latin typeface="+mn-lt"/>
                <a:ea typeface="+mn-ea"/>
                <a:cs typeface="+mn-cs"/>
              </a:rPr>
              <a:t>Trabajo todo el día. Trabajo también horas extras.</a:t>
            </a:r>
            <a:endParaRPr lang="en-US" sz="1200" kern="1200" dirty="0">
              <a:solidFill>
                <a:schemeClr val="tx1"/>
              </a:solidFill>
              <a:effectLst/>
              <a:latin typeface="+mn-lt"/>
              <a:ea typeface="+mn-ea"/>
              <a:cs typeface="+mn-cs"/>
            </a:endParaRPr>
          </a:p>
          <a:p>
            <a:pPr lvl="0"/>
            <a:r>
              <a:rPr lang="es-MX" sz="1200" kern="1200" dirty="0">
                <a:solidFill>
                  <a:schemeClr val="tx1"/>
                </a:solidFill>
                <a:effectLst/>
                <a:latin typeface="+mn-lt"/>
                <a:ea typeface="+mn-ea"/>
                <a:cs typeface="+mn-cs"/>
              </a:rPr>
              <a:t>Tengo que atender a mi familia, a mis hijos pequeños, a mis padres ancianos. </a:t>
            </a:r>
            <a:endParaRPr lang="en-US" sz="1200" kern="1200" dirty="0">
              <a:solidFill>
                <a:schemeClr val="tx1"/>
              </a:solidFill>
              <a:effectLst/>
              <a:latin typeface="+mn-lt"/>
              <a:ea typeface="+mn-ea"/>
              <a:cs typeface="+mn-cs"/>
            </a:endParaRPr>
          </a:p>
          <a:p>
            <a:pPr lvl="0"/>
            <a:r>
              <a:rPr lang="es-MX" sz="1200" kern="1200" dirty="0">
                <a:solidFill>
                  <a:schemeClr val="tx1"/>
                </a:solidFill>
                <a:effectLst/>
                <a:latin typeface="+mn-lt"/>
                <a:ea typeface="+mn-ea"/>
                <a:cs typeface="+mn-cs"/>
              </a:rPr>
              <a:t>¿De dónde voy a sacar el tiempo?   </a:t>
            </a:r>
            <a:endParaRPr lang="en-US" sz="1200" kern="1200" dirty="0">
              <a:solidFill>
                <a:schemeClr val="tx1"/>
              </a:solidFill>
              <a:effectLst/>
              <a:latin typeface="+mn-lt"/>
              <a:ea typeface="+mn-ea"/>
              <a:cs typeface="+mn-cs"/>
            </a:endParaRPr>
          </a:p>
          <a:p>
            <a:pPr lvl="0"/>
            <a:r>
              <a:rPr lang="es-MX" sz="1200" kern="1200" dirty="0">
                <a:solidFill>
                  <a:schemeClr val="tx1"/>
                </a:solidFill>
                <a:effectLst/>
                <a:latin typeface="+mn-lt"/>
                <a:ea typeface="+mn-ea"/>
                <a:cs typeface="+mn-cs"/>
              </a:rPr>
              <a:t>No se me necesita porque hay suficientes personas talentosas en la iglesia.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Tal vez puedas creer que de hecho no tienes ningún don. O podrías pensar que tus dones son muy insignificantes como para ser usados en la iglesia. Pero nadie tiene tiempo para dar excusas. La Segunda Venida está a las puertas. ¿Estás o no dispuesta a servir al Señor en la iglesia y la comunidad?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CEB90C7-E695-1B4C-A15E-5F0596297119}" type="slidenum">
              <a:rPr lang="en-US" smtClean="0"/>
              <a:t>18</a:t>
            </a:fld>
            <a:endParaRPr lang="en-US"/>
          </a:p>
        </p:txBody>
      </p:sp>
    </p:spTree>
    <p:extLst>
      <p:ext uri="{BB962C8B-B14F-4D97-AF65-F5344CB8AC3E}">
        <p14:creationId xmlns:p14="http://schemas.microsoft.com/office/powerpoint/2010/main" val="2102070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dirty="0" err="1">
                <a:solidFill>
                  <a:schemeClr val="accent6">
                    <a:lumMod val="50000"/>
                  </a:schemeClr>
                </a:solidFill>
                <a:latin typeface="+mn-lt"/>
              </a:rPr>
              <a:t>Nuestras</a:t>
            </a:r>
            <a:r>
              <a:rPr lang="en-US" b="1" dirty="0">
                <a:solidFill>
                  <a:schemeClr val="accent6">
                    <a:lumMod val="50000"/>
                  </a:schemeClr>
                </a:solidFill>
                <a:latin typeface="+mn-lt"/>
              </a:rPr>
              <a:t> </a:t>
            </a:r>
            <a:r>
              <a:rPr lang="en-US" b="1" dirty="0" err="1">
                <a:solidFill>
                  <a:schemeClr val="accent6">
                    <a:lumMod val="50000"/>
                  </a:schemeClr>
                </a:solidFill>
                <a:latin typeface="+mn-lt"/>
              </a:rPr>
              <a:t>Funciones</a:t>
            </a:r>
            <a:r>
              <a:rPr lang="en-US" b="1" dirty="0">
                <a:solidFill>
                  <a:schemeClr val="accent6">
                    <a:lumMod val="50000"/>
                  </a:schemeClr>
                </a:solidFill>
                <a:latin typeface="+mn-lt"/>
              </a:rPr>
              <a:t> y  </a:t>
            </a:r>
            <a:r>
              <a:rPr lang="en-US" b="1" dirty="0" err="1">
                <a:solidFill>
                  <a:schemeClr val="accent6">
                    <a:lumMod val="50000"/>
                  </a:schemeClr>
                </a:solidFill>
                <a:latin typeface="+mn-lt"/>
              </a:rPr>
              <a:t>Responsabilidades</a:t>
            </a:r>
            <a:r>
              <a:rPr lang="en-US" b="1" dirty="0">
                <a:solidFill>
                  <a:schemeClr val="accent6">
                    <a:lumMod val="50000"/>
                  </a:schemeClr>
                </a:solidFill>
                <a:latin typeface="+mn-lt"/>
              </a:rPr>
              <a:t> </a:t>
            </a:r>
          </a:p>
          <a:p>
            <a:endParaRPr lang="en-US" sz="1200" b="1" kern="1200" dirty="0">
              <a:solidFill>
                <a:schemeClr val="accent6">
                  <a:lumMod val="50000"/>
                </a:schemeClr>
              </a:solidFill>
              <a:effectLst/>
              <a:latin typeface="+mn-lt"/>
              <a:ea typeface="+mn-ea"/>
              <a:cs typeface="+mn-cs"/>
            </a:endParaRPr>
          </a:p>
          <a:p>
            <a:endParaRPr lang="en-US" sz="1200" b="1" kern="1200" dirty="0">
              <a:solidFill>
                <a:schemeClr val="accent6">
                  <a:lumMod val="50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MX" sz="1200" b="1" kern="1200" dirty="0">
                <a:solidFill>
                  <a:schemeClr val="tx1"/>
                </a:solidFill>
                <a:effectLst/>
                <a:latin typeface="+mn-lt"/>
                <a:ea typeface="+mn-ea"/>
                <a:cs typeface="+mn-cs"/>
              </a:rPr>
              <a:t>Cuando sabes cuál es tu don, sabes cuál es tu ministerio</a:t>
            </a:r>
            <a:r>
              <a:rPr lang="es-MX" sz="1200" kern="1200" dirty="0">
                <a:solidFill>
                  <a:schemeClr val="tx1"/>
                </a:solidFill>
                <a:effectLst/>
                <a:latin typeface="+mn-lt"/>
                <a:ea typeface="+mn-ea"/>
                <a:cs typeface="+mn-cs"/>
              </a:rPr>
              <a:t>. Cuando llegas a identificar tus dones y pasiones, quedas habilitada para encontrar ese lugar especial que solamente tú puedes llenar. Te sientes segura de tu valor a los ojos de Dios. Llegas a desarrollar una saludable estima propia y te sientes confiada de que has sido llamada conforme a su propósito. Comienzas a usar naturalmente tus dones al ministrar en favor de los creyentes y en busca de aquellos que necesitan conocer al Salvador.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CEB90C7-E695-1B4C-A15E-5F0596297119}" type="slidenum">
              <a:rPr lang="en-US" smtClean="0"/>
              <a:t>19</a:t>
            </a:fld>
            <a:endParaRPr lang="en-US"/>
          </a:p>
        </p:txBody>
      </p:sp>
    </p:spTree>
    <p:extLst>
      <p:ext uri="{BB962C8B-B14F-4D97-AF65-F5344CB8AC3E}">
        <p14:creationId xmlns:p14="http://schemas.microsoft.com/office/powerpoint/2010/main" val="6958144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AU" sz="1200" b="1"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Considera la forma como Jesús hacía esto:</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b="1" kern="1200" dirty="0">
                <a:solidFill>
                  <a:schemeClr val="tx1"/>
                </a:solidFill>
                <a:effectLst/>
                <a:latin typeface="+mn-lt"/>
                <a:ea typeface="+mn-ea"/>
                <a:cs typeface="+mn-cs"/>
              </a:rPr>
              <a:t>“Sólo el método de Cristo será el que dará éxito para llegar a la gente. El Salvador trataba con los hombres como quien deseaba hacerles bien. Les mostraba simpatía, atendía a sus necesidades y se ganaba su confianza. Entonces les decía: ‘Seguidme’” (Elena G. White, </a:t>
            </a:r>
            <a:r>
              <a:rPr lang="es-MX" sz="1200" b="1" i="1" kern="1200" dirty="0">
                <a:solidFill>
                  <a:schemeClr val="tx1"/>
                </a:solidFill>
                <a:effectLst/>
                <a:latin typeface="+mn-lt"/>
                <a:ea typeface="+mn-ea"/>
                <a:cs typeface="+mn-cs"/>
              </a:rPr>
              <a:t>Ministerio de curación, </a:t>
            </a:r>
            <a:r>
              <a:rPr lang="es-MX" sz="1200" b="1" kern="1200" dirty="0">
                <a:solidFill>
                  <a:schemeClr val="tx1"/>
                </a:solidFill>
                <a:effectLst/>
                <a:latin typeface="+mn-lt"/>
                <a:ea typeface="+mn-ea"/>
                <a:cs typeface="+mn-cs"/>
              </a:rPr>
              <a:t>p. 102).</a:t>
            </a:r>
            <a:r>
              <a:rPr lang="es-MX" sz="1200" b="1" i="1" kern="1200" dirty="0">
                <a:solidFill>
                  <a:schemeClr val="tx1"/>
                </a:solidFill>
                <a:effectLst/>
                <a:latin typeface="+mn-lt"/>
                <a:ea typeface="+mn-ea"/>
                <a:cs typeface="+mn-cs"/>
              </a:rPr>
              <a:t> </a:t>
            </a:r>
            <a:r>
              <a:rPr lang="es-MX"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El método de Cristo tiene que ver entonces con utilizar tus dones y pasiones. </a:t>
            </a:r>
          </a:p>
          <a:p>
            <a:r>
              <a:rPr lang="es-MX" sz="1200" kern="1200" dirty="0">
                <a:solidFill>
                  <a:schemeClr val="tx1"/>
                </a:solidFill>
                <a:effectLst/>
                <a:latin typeface="+mn-lt"/>
                <a:ea typeface="+mn-ea"/>
                <a:cs typeface="+mn-cs"/>
              </a:rPr>
              <a:t>Si no tienes el don de la predicación o de la profecía, puedes interactuar con las personas. </a:t>
            </a:r>
          </a:p>
          <a:p>
            <a:r>
              <a:rPr lang="es-MX" sz="1200" kern="1200" dirty="0">
                <a:solidFill>
                  <a:schemeClr val="tx1"/>
                </a:solidFill>
                <a:effectLst/>
                <a:latin typeface="+mn-lt"/>
                <a:ea typeface="+mn-ea"/>
                <a:cs typeface="+mn-cs"/>
              </a:rPr>
              <a:t>Si no tienes el don del conocimiento, o de la enseñanza, puedes siempre mostrar tu simpatía. </a:t>
            </a:r>
          </a:p>
          <a:p>
            <a:r>
              <a:rPr lang="es-MX" sz="1200" kern="1200" dirty="0">
                <a:solidFill>
                  <a:schemeClr val="tx1"/>
                </a:solidFill>
                <a:effectLst/>
                <a:latin typeface="+mn-lt"/>
                <a:ea typeface="+mn-ea"/>
                <a:cs typeface="+mn-cs"/>
              </a:rPr>
              <a:t>Si no tienes el don de la exhortación o de animar a otros, o el de discernimiento, puedes ganar la confianza de las personas. </a:t>
            </a:r>
          </a:p>
          <a:p>
            <a:r>
              <a:rPr lang="es-MX" sz="1200" kern="1200" dirty="0">
                <a:solidFill>
                  <a:schemeClr val="tx1"/>
                </a:solidFill>
                <a:effectLst/>
                <a:latin typeface="+mn-lt"/>
                <a:ea typeface="+mn-ea"/>
                <a:cs typeface="+mn-cs"/>
              </a:rPr>
              <a:t>Si no tienes el don de dar o de hacer milagros, puedes orar.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CEB90C7-E695-1B4C-A15E-5F0596297119}" type="slidenum">
              <a:rPr lang="en-US" smtClean="0"/>
              <a:t>20</a:t>
            </a:fld>
            <a:endParaRPr lang="en-US"/>
          </a:p>
        </p:txBody>
      </p:sp>
    </p:spTree>
    <p:extLst>
      <p:ext uri="{BB962C8B-B14F-4D97-AF65-F5344CB8AC3E}">
        <p14:creationId xmlns:p14="http://schemas.microsoft.com/office/powerpoint/2010/main" val="1753059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0" dirty="0" err="1"/>
              <a:t>Lectura</a:t>
            </a:r>
            <a:r>
              <a:rPr lang="en-US" b="1" i="0" dirty="0"/>
              <a:t> </a:t>
            </a:r>
            <a:r>
              <a:rPr lang="en-US" b="1" i="0" dirty="0" err="1"/>
              <a:t>bíblica</a:t>
            </a:r>
            <a:r>
              <a:rPr lang="en-US" b="1" i="0" dirty="0"/>
              <a:t>  -1 Corinthians 13:2,</a:t>
            </a:r>
            <a:r>
              <a:rPr lang="en-US" i="0" dirty="0"/>
              <a:t> </a:t>
            </a:r>
            <a:r>
              <a:rPr lang="en-US" i="1" dirty="0"/>
              <a:t>DHH</a:t>
            </a:r>
          </a:p>
          <a:p>
            <a:pPr marL="0" marR="0" lvl="0" indent="0" algn="l" defTabSz="914400" rtl="0" eaLnBrk="1" fontAlgn="auto" latinLnBrk="0" hangingPunct="1">
              <a:lnSpc>
                <a:spcPct val="100000"/>
              </a:lnSpc>
              <a:spcBef>
                <a:spcPts val="0"/>
              </a:spcBef>
              <a:spcAft>
                <a:spcPts val="0"/>
              </a:spcAft>
              <a:buClrTx/>
              <a:buSzTx/>
              <a:buFontTx/>
              <a:buNone/>
              <a:tabLst/>
              <a:defRPr/>
            </a:pPr>
            <a:r>
              <a:rPr lang="en-AU" baseline="30000" dirty="0"/>
              <a:t>2</a:t>
            </a:r>
            <a:r>
              <a:rPr lang="es-MX" b="1" i="1" dirty="0"/>
              <a:t>Y si tengo el don de profecía, y entiendo todos los designios secretos de Dios, </a:t>
            </a:r>
          </a:p>
          <a:p>
            <a:pPr marL="0" marR="0" lvl="0" indent="0" algn="l" defTabSz="914400" rtl="0" eaLnBrk="1" fontAlgn="auto" latinLnBrk="0" hangingPunct="1">
              <a:lnSpc>
                <a:spcPct val="100000"/>
              </a:lnSpc>
              <a:spcBef>
                <a:spcPts val="0"/>
              </a:spcBef>
              <a:spcAft>
                <a:spcPts val="0"/>
              </a:spcAft>
              <a:buClrTx/>
              <a:buSzTx/>
              <a:buFontTx/>
              <a:buNone/>
              <a:tabLst/>
              <a:defRPr/>
            </a:pPr>
            <a:r>
              <a:rPr lang="es-MX" b="1" i="1" dirty="0"/>
              <a:t>y sé todas las cosas, y si tengo la fe necesaria para mover montañas, </a:t>
            </a:r>
          </a:p>
          <a:p>
            <a:pPr marL="0" marR="0" lvl="0" indent="0" algn="l" defTabSz="914400" rtl="0" eaLnBrk="1" fontAlgn="auto" latinLnBrk="0" hangingPunct="1">
              <a:lnSpc>
                <a:spcPct val="100000"/>
              </a:lnSpc>
              <a:spcBef>
                <a:spcPts val="0"/>
              </a:spcBef>
              <a:spcAft>
                <a:spcPts val="0"/>
              </a:spcAft>
              <a:buClrTx/>
              <a:buSzTx/>
              <a:buFontTx/>
              <a:buNone/>
              <a:tabLst/>
              <a:defRPr/>
            </a:pPr>
            <a:r>
              <a:rPr lang="es-MX" b="1" i="1" dirty="0"/>
              <a:t>pero no tengo amor, no soy nada. </a:t>
            </a:r>
            <a:endParaRPr lang="en-US" dirty="0"/>
          </a:p>
          <a:p>
            <a:endParaRPr lang="en-US" dirty="0"/>
          </a:p>
        </p:txBody>
      </p:sp>
      <p:sp>
        <p:nvSpPr>
          <p:cNvPr id="4" name="Slide Number Placeholder 3"/>
          <p:cNvSpPr>
            <a:spLocks noGrp="1"/>
          </p:cNvSpPr>
          <p:nvPr>
            <p:ph type="sldNum" sz="quarter" idx="10"/>
          </p:nvPr>
        </p:nvSpPr>
        <p:spPr/>
        <p:txBody>
          <a:bodyPr/>
          <a:lstStyle/>
          <a:p>
            <a:fld id="{ACEB90C7-E695-1B4C-A15E-5F0596297119}" type="slidenum">
              <a:rPr lang="en-US" smtClean="0"/>
              <a:t>3</a:t>
            </a:fld>
            <a:endParaRPr lang="en-US"/>
          </a:p>
        </p:txBody>
      </p:sp>
    </p:spTree>
    <p:extLst>
      <p:ext uri="{BB962C8B-B14F-4D97-AF65-F5344CB8AC3E}">
        <p14:creationId xmlns:p14="http://schemas.microsoft.com/office/powerpoint/2010/main" val="12147291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s-MX" sz="1200" kern="1200" dirty="0">
                <a:solidFill>
                  <a:schemeClr val="tx1"/>
                </a:solidFill>
                <a:effectLst/>
                <a:latin typeface="+mn-lt"/>
                <a:ea typeface="+mn-ea"/>
                <a:cs typeface="+mn-cs"/>
              </a:rPr>
              <a:t>Cuando desarrollas tus dones espirituales y pasión: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r>
              <a:rPr lang="es-MX" sz="1200" kern="1200" dirty="0">
                <a:solidFill>
                  <a:schemeClr val="tx1"/>
                </a:solidFill>
                <a:effectLst/>
                <a:latin typeface="+mn-lt"/>
                <a:ea typeface="+mn-ea"/>
                <a:cs typeface="+mn-cs"/>
              </a:rPr>
              <a:t>Adorarás y </a:t>
            </a:r>
            <a:r>
              <a:rPr lang="es-MX" sz="1200" b="1" kern="1200" dirty="0">
                <a:solidFill>
                  <a:schemeClr val="tx1"/>
                </a:solidFill>
                <a:effectLst/>
                <a:latin typeface="+mn-lt"/>
                <a:ea typeface="+mn-ea"/>
                <a:cs typeface="+mn-cs"/>
              </a:rPr>
              <a:t>glorificarás a Dios </a:t>
            </a:r>
            <a:r>
              <a:rPr lang="es-MX" sz="1200" kern="1200" dirty="0">
                <a:solidFill>
                  <a:schemeClr val="tx1"/>
                </a:solidFill>
                <a:effectLst/>
                <a:latin typeface="+mn-lt"/>
                <a:ea typeface="+mn-ea"/>
                <a:cs typeface="+mn-cs"/>
              </a:rPr>
              <a:t>porque te </a:t>
            </a:r>
            <a:r>
              <a:rPr lang="es-MX" sz="1200" b="1" kern="1200" dirty="0">
                <a:solidFill>
                  <a:schemeClr val="tx1"/>
                </a:solidFill>
                <a:effectLst/>
                <a:latin typeface="+mn-lt"/>
                <a:ea typeface="+mn-ea"/>
                <a:cs typeface="+mn-cs"/>
              </a:rPr>
              <a:t>realizarás </a:t>
            </a:r>
            <a:r>
              <a:rPr lang="es-MX" sz="1200" kern="1200" dirty="0">
                <a:solidFill>
                  <a:schemeClr val="tx1"/>
                </a:solidFill>
                <a:effectLst/>
                <a:latin typeface="+mn-lt"/>
                <a:ea typeface="+mn-ea"/>
                <a:cs typeface="+mn-cs"/>
              </a:rPr>
              <a:t>a través del servicio. </a:t>
            </a:r>
            <a:endParaRPr lang="en-US" sz="1200" kern="1200" dirty="0">
              <a:solidFill>
                <a:schemeClr val="tx1"/>
              </a:solidFill>
              <a:effectLst/>
              <a:latin typeface="+mn-lt"/>
              <a:ea typeface="+mn-ea"/>
              <a:cs typeface="+mn-cs"/>
            </a:endParaRPr>
          </a:p>
          <a:p>
            <a:r>
              <a:rPr lang="es-MX" sz="1200" b="1" kern="1200" dirty="0">
                <a:solidFill>
                  <a:schemeClr val="tx1"/>
                </a:solidFill>
                <a:effectLst/>
                <a:latin typeface="+mn-lt"/>
                <a:ea typeface="+mn-ea"/>
                <a:cs typeface="+mn-cs"/>
              </a:rPr>
              <a:t>Edificarás y afirmarás a la iglesia </a:t>
            </a:r>
            <a:r>
              <a:rPr lang="es-MX" sz="1200" kern="1200" dirty="0">
                <a:solidFill>
                  <a:schemeClr val="tx1"/>
                </a:solidFill>
                <a:effectLst/>
                <a:latin typeface="+mn-lt"/>
                <a:ea typeface="+mn-ea"/>
                <a:cs typeface="+mn-cs"/>
              </a:rPr>
              <a:t>porque </a:t>
            </a:r>
            <a:r>
              <a:rPr lang="es-MX" sz="1200" b="1" kern="1200" dirty="0">
                <a:solidFill>
                  <a:schemeClr val="tx1"/>
                </a:solidFill>
                <a:effectLst/>
                <a:latin typeface="+mn-lt"/>
                <a:ea typeface="+mn-ea"/>
                <a:cs typeface="+mn-cs"/>
              </a:rPr>
              <a:t>te gozas en ministrar </a:t>
            </a:r>
            <a:r>
              <a:rPr lang="es-MX" sz="1200" kern="1200" dirty="0">
                <a:solidFill>
                  <a:schemeClr val="tx1"/>
                </a:solidFill>
                <a:effectLst/>
                <a:latin typeface="+mn-lt"/>
                <a:ea typeface="+mn-ea"/>
                <a:cs typeface="+mn-cs"/>
              </a:rPr>
              <a:t>en favor de los demás.</a:t>
            </a:r>
          </a:p>
          <a:p>
            <a:endParaRPr lang="en-US" dirty="0"/>
          </a:p>
        </p:txBody>
      </p:sp>
      <p:sp>
        <p:nvSpPr>
          <p:cNvPr id="4" name="Slide Number Placeholder 3"/>
          <p:cNvSpPr>
            <a:spLocks noGrp="1"/>
          </p:cNvSpPr>
          <p:nvPr>
            <p:ph type="sldNum" sz="quarter" idx="10"/>
          </p:nvPr>
        </p:nvSpPr>
        <p:spPr/>
        <p:txBody>
          <a:bodyPr/>
          <a:lstStyle/>
          <a:p>
            <a:fld id="{ACEB90C7-E695-1B4C-A15E-5F0596297119}" type="slidenum">
              <a:rPr lang="en-US" smtClean="0"/>
              <a:t>21</a:t>
            </a:fld>
            <a:endParaRPr lang="en-US"/>
          </a:p>
        </p:txBody>
      </p:sp>
    </p:spTree>
    <p:extLst>
      <p:ext uri="{BB962C8B-B14F-4D97-AF65-F5344CB8AC3E}">
        <p14:creationId xmlns:p14="http://schemas.microsoft.com/office/powerpoint/2010/main" val="12569535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s-MX" sz="1200" b="1" kern="1200" dirty="0">
                <a:solidFill>
                  <a:schemeClr val="tx1"/>
                </a:solidFill>
                <a:effectLst/>
                <a:latin typeface="+mn-lt"/>
                <a:ea typeface="+mn-ea"/>
                <a:cs typeface="+mn-cs"/>
              </a:rPr>
              <a:t>Desafío</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Te desafío hoy a descubrir respuestas a estas preguntas: ¿Cuál es tu llamado? ¿En qué forma puedes prestar tus servicios?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El profeta Joel dice claramente que, en los postreros días, la lluvia tardía del Espíritu Santo derramará dones sobre las personas. Registró así las palabras divinas: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b="1" kern="1200" dirty="0">
                <a:solidFill>
                  <a:schemeClr val="tx1"/>
                </a:solidFill>
                <a:effectLst/>
                <a:latin typeface="+mn-lt"/>
                <a:ea typeface="+mn-ea"/>
                <a:cs typeface="+mn-cs"/>
              </a:rPr>
              <a:t>“</a:t>
            </a:r>
            <a:r>
              <a:rPr lang="es-MX" sz="1200" b="0" i="1" kern="1200" dirty="0">
                <a:solidFill>
                  <a:schemeClr val="tx1"/>
                </a:solidFill>
                <a:effectLst/>
                <a:latin typeface="+mn-lt"/>
                <a:ea typeface="+mn-ea"/>
                <a:cs typeface="+mn-cs"/>
              </a:rPr>
              <a:t>Después de estas cosas derramaré mi espíritu sobre toda la humanidad: los hijos e hijas de ustedes profetizarán, los viejos tendrán sueños y los jóvenes visiones. </a:t>
            </a:r>
            <a:r>
              <a:rPr lang="es-MX" sz="1200" b="0" i="1" kern="1200" baseline="30000" dirty="0">
                <a:solidFill>
                  <a:schemeClr val="tx1"/>
                </a:solidFill>
                <a:effectLst/>
                <a:latin typeface="+mn-lt"/>
                <a:ea typeface="+mn-ea"/>
                <a:cs typeface="+mn-cs"/>
              </a:rPr>
              <a:t> </a:t>
            </a:r>
            <a:r>
              <a:rPr lang="es-MX" sz="1200" b="0" i="1" kern="1200" dirty="0">
                <a:solidFill>
                  <a:schemeClr val="tx1"/>
                </a:solidFill>
                <a:effectLst/>
                <a:latin typeface="+mn-lt"/>
                <a:ea typeface="+mn-ea"/>
                <a:cs typeface="+mn-cs"/>
              </a:rPr>
              <a:t>También sobre siervos y siervas derramaré mi espíritu en aquellos días” </a:t>
            </a:r>
            <a:r>
              <a:rPr lang="es-MX" sz="1200" b="1" kern="1200" dirty="0">
                <a:solidFill>
                  <a:schemeClr val="tx1"/>
                </a:solidFill>
                <a:effectLst/>
                <a:latin typeface="+mn-lt"/>
                <a:ea typeface="+mn-ea"/>
                <a:cs typeface="+mn-cs"/>
              </a:rPr>
              <a:t>(Joel 2:28, 29,</a:t>
            </a:r>
            <a:r>
              <a:rPr lang="es-MX" sz="1200" b="1" i="1" kern="1200" dirty="0">
                <a:solidFill>
                  <a:schemeClr val="tx1"/>
                </a:solidFill>
                <a:effectLst/>
                <a:latin typeface="+mn-lt"/>
                <a:ea typeface="+mn-ea"/>
                <a:cs typeface="+mn-cs"/>
              </a:rPr>
              <a:t> Dios Habla Hoy).</a:t>
            </a:r>
            <a:r>
              <a:rPr lang="en-AU" sz="1200" b="1" kern="1200" dirty="0">
                <a:solidFill>
                  <a:schemeClr val="tx1"/>
                </a:solidFill>
                <a:effectLst/>
                <a:latin typeface="+mn-lt"/>
                <a:ea typeface="+mn-ea"/>
                <a:cs typeface="+mn-cs"/>
              </a:rPr>
              <a:t>Challenge</a:t>
            </a:r>
            <a:endParaRPr lang="en-US"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CEB90C7-E695-1B4C-A15E-5F0596297119}" type="slidenum">
              <a:rPr lang="en-US" smtClean="0"/>
              <a:t>22</a:t>
            </a:fld>
            <a:endParaRPr lang="en-US"/>
          </a:p>
        </p:txBody>
      </p:sp>
    </p:spTree>
    <p:extLst>
      <p:ext uri="{BB962C8B-B14F-4D97-AF65-F5344CB8AC3E}">
        <p14:creationId xmlns:p14="http://schemas.microsoft.com/office/powerpoint/2010/main" val="8220826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AU" sz="1200" i="1" kern="1200" baseline="30000" dirty="0">
                <a:solidFill>
                  <a:schemeClr val="tx1"/>
                </a:solidFill>
                <a:effectLst/>
                <a:latin typeface="+mn-lt"/>
                <a:ea typeface="+mn-ea"/>
                <a:cs typeface="+mn-cs"/>
              </a:rPr>
              <a:t> ”</a:t>
            </a:r>
            <a:r>
              <a:rPr lang="es-MX" sz="1200" b="0" kern="1200" dirty="0">
                <a:solidFill>
                  <a:schemeClr val="tx1"/>
                </a:solidFill>
                <a:effectLst/>
                <a:latin typeface="+mn-lt"/>
                <a:ea typeface="+mn-ea"/>
                <a:cs typeface="+mn-cs"/>
              </a:rPr>
              <a:t>También sobre siervos y siervas derramaré mi espíritu en aquellos días” (Joel 2:28, 29,</a:t>
            </a:r>
            <a:r>
              <a:rPr lang="es-MX" sz="1200" b="0" i="1" kern="1200" dirty="0">
                <a:solidFill>
                  <a:schemeClr val="tx1"/>
                </a:solidFill>
                <a:effectLst/>
                <a:latin typeface="+mn-lt"/>
                <a:ea typeface="+mn-ea"/>
                <a:cs typeface="+mn-cs"/>
              </a:rPr>
              <a:t> Dios Habla Hoy).</a:t>
            </a:r>
            <a:endParaRPr lang="en-US" sz="1200" b="0" kern="1200" dirty="0">
              <a:solidFill>
                <a:schemeClr val="tx1"/>
              </a:solidFill>
              <a:effectLst/>
              <a:latin typeface="+mn-lt"/>
              <a:ea typeface="+mn-ea"/>
              <a:cs typeface="+mn-cs"/>
            </a:endParaRPr>
          </a:p>
          <a:p>
            <a:r>
              <a:rPr lang="es-MX"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¿Crees que Dios va a derramar su Espíritu sobre cada uno que desee servirle? ¿Crees que Dios va a dotar a cada uno que desee hacer su voluntad? ¿Estás listo para aceptar tus dones y misión para los eventos de los últimos días?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No importa si eres un joven o una señorita, o si eres una anciana o un anciano. Dios va a derramar su Santo Espíritu para que puedas marchar hacia adelante. Puedes ministrar en favor de los demás: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r>
              <a:rPr lang="es-MX" sz="1200" kern="1200" dirty="0">
                <a:solidFill>
                  <a:schemeClr val="tx1"/>
                </a:solidFill>
                <a:effectLst/>
                <a:latin typeface="+mn-lt"/>
                <a:ea typeface="+mn-ea"/>
                <a:cs typeface="+mn-cs"/>
              </a:rPr>
              <a:t>Dándoles a conocer que la Segunda Venida de Cristo está muy cerca. </a:t>
            </a:r>
            <a:endParaRPr lang="en-US" sz="1200" kern="1200" dirty="0">
              <a:solidFill>
                <a:schemeClr val="tx1"/>
              </a:solidFill>
              <a:effectLst/>
              <a:latin typeface="+mn-lt"/>
              <a:ea typeface="+mn-ea"/>
              <a:cs typeface="+mn-cs"/>
            </a:endParaRPr>
          </a:p>
          <a:p>
            <a:pPr lvl="0"/>
            <a:r>
              <a:rPr lang="es-MX" sz="1200" kern="1200" dirty="0">
                <a:solidFill>
                  <a:schemeClr val="tx1"/>
                </a:solidFill>
                <a:effectLst/>
                <a:latin typeface="+mn-lt"/>
                <a:ea typeface="+mn-ea"/>
                <a:cs typeface="+mn-cs"/>
              </a:rPr>
              <a:t>Al compartir el amor de Dios con aquellos que no tienen amor y se sienten tristes y deprimidos. </a:t>
            </a:r>
            <a:endParaRPr lang="en-US" sz="1200" kern="1200" dirty="0">
              <a:solidFill>
                <a:schemeClr val="tx1"/>
              </a:solidFill>
              <a:effectLst/>
              <a:latin typeface="+mn-lt"/>
              <a:ea typeface="+mn-ea"/>
              <a:cs typeface="+mn-cs"/>
            </a:endParaRPr>
          </a:p>
          <a:p>
            <a:pPr lvl="0"/>
            <a:r>
              <a:rPr lang="es-MX" sz="1200" kern="1200" dirty="0">
                <a:solidFill>
                  <a:schemeClr val="tx1"/>
                </a:solidFill>
                <a:effectLst/>
                <a:latin typeface="+mn-lt"/>
                <a:ea typeface="+mn-ea"/>
                <a:cs typeface="+mn-cs"/>
              </a:rPr>
              <a:t>Al dar a conocer las Buenas Nuevas acerca de Jesús, quien nos ama, independientemente de quiénes seamos, a qué género pertenezcamos, cuán viejos estemos o cuán jóvenes seamos; y de que él es capaz de salvarnos sin importar lo que hayamos hecho.</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CEB90C7-E695-1B4C-A15E-5F0596297119}" type="slidenum">
              <a:rPr lang="en-US" smtClean="0"/>
              <a:t>23</a:t>
            </a:fld>
            <a:endParaRPr lang="en-US"/>
          </a:p>
        </p:txBody>
      </p:sp>
    </p:spTree>
    <p:extLst>
      <p:ext uri="{BB962C8B-B14F-4D97-AF65-F5344CB8AC3E}">
        <p14:creationId xmlns:p14="http://schemas.microsoft.com/office/powerpoint/2010/main" val="5722368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s-MX" sz="1200" kern="1200" dirty="0">
                <a:solidFill>
                  <a:schemeClr val="tx1"/>
                </a:solidFill>
                <a:effectLst/>
                <a:latin typeface="+mn-lt"/>
                <a:ea typeface="+mn-ea"/>
                <a:cs typeface="+mn-cs"/>
              </a:rPr>
              <a:t>Pongo delante de ti este desafío, el cual es también un llamado: </a:t>
            </a:r>
            <a:r>
              <a:rPr lang="es-MX" sz="1200" b="1" kern="1200" dirty="0">
                <a:solidFill>
                  <a:schemeClr val="tx1"/>
                </a:solidFill>
                <a:effectLst/>
                <a:latin typeface="+mn-lt"/>
                <a:ea typeface="+mn-ea"/>
                <a:cs typeface="+mn-cs"/>
              </a:rPr>
              <a:t>¿Estás dispuesta a ofrecer tu vida en servicio a Dios? </a:t>
            </a:r>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Catherine </a:t>
            </a:r>
            <a:r>
              <a:rPr lang="es-MX" sz="1200" kern="1200" dirty="0" err="1">
                <a:solidFill>
                  <a:schemeClr val="tx1"/>
                </a:solidFill>
                <a:effectLst/>
                <a:latin typeface="+mn-lt"/>
                <a:ea typeface="+mn-ea"/>
                <a:cs typeface="+mn-cs"/>
              </a:rPr>
              <a:t>Booth</a:t>
            </a:r>
            <a:r>
              <a:rPr lang="es-MX" sz="1200" kern="1200" dirty="0">
                <a:solidFill>
                  <a:schemeClr val="tx1"/>
                </a:solidFill>
                <a:effectLst/>
                <a:latin typeface="+mn-lt"/>
                <a:ea typeface="+mn-ea"/>
                <a:cs typeface="+mn-cs"/>
              </a:rPr>
              <a:t> tenía nueve años. Elena G. White era una adolescente. Mona </a:t>
            </a:r>
            <a:r>
              <a:rPr lang="es-MX" sz="1200" kern="1200" dirty="0" err="1">
                <a:solidFill>
                  <a:schemeClr val="tx1"/>
                </a:solidFill>
                <a:effectLst/>
                <a:latin typeface="+mn-lt"/>
                <a:ea typeface="+mn-ea"/>
                <a:cs typeface="+mn-cs"/>
              </a:rPr>
              <a:t>Gilheno</a:t>
            </a:r>
            <a:r>
              <a:rPr lang="es-MX" sz="1200" kern="1200" dirty="0">
                <a:solidFill>
                  <a:schemeClr val="tx1"/>
                </a:solidFill>
                <a:effectLst/>
                <a:latin typeface="+mn-lt"/>
                <a:ea typeface="+mn-ea"/>
                <a:cs typeface="+mn-cs"/>
              </a:rPr>
              <a:t> es una joven profesional. El momento en que </a:t>
            </a:r>
            <a:r>
              <a:rPr lang="es-MX" sz="1200" kern="1200" dirty="0" err="1">
                <a:solidFill>
                  <a:schemeClr val="tx1"/>
                </a:solidFill>
                <a:effectLst/>
                <a:latin typeface="+mn-lt"/>
                <a:ea typeface="+mn-ea"/>
                <a:cs typeface="+mn-cs"/>
              </a:rPr>
              <a:t>Erna</a:t>
            </a:r>
            <a:r>
              <a:rPr lang="es-MX" sz="1200" kern="1200" dirty="0">
                <a:solidFill>
                  <a:schemeClr val="tx1"/>
                </a:solidFill>
                <a:effectLst/>
                <a:latin typeface="+mn-lt"/>
                <a:ea typeface="+mn-ea"/>
                <a:cs typeface="+mn-cs"/>
              </a:rPr>
              <a:t> Johnson descubrió sus dones, se arremangó la blusa y se lanzó al servicio. Ellas y muchas otras mujeres han entregado su vida en servicio a Dios. ¿No te unirás ahora a las filas de mujeres que ministran y prestan sus servicios?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El apóstol Pablo nos advierte en 1 Corintios 13 que, si no tenemos amor, los dones espirituales no tienen entonces ningún valor. Mi oración en favor de ti es que puedas experimentar el amor de Dios para contigo. Que su Espíritu sea derramado sobre ti y pueda permanecer en ti hoy y siempre, de tal manera que puedas también derramar amor sobre todos aquellos con quienes entres en contacto. Que puedas descubrir tu pasión y dones. Que puedas permitirle al Espíritu Santo transformar tu vida en el ministerio del reino de Dios.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b="1" kern="1200" dirty="0">
                <a:solidFill>
                  <a:schemeClr val="tx1"/>
                </a:solidFill>
                <a:effectLst/>
                <a:latin typeface="+mn-lt"/>
                <a:ea typeface="+mn-ea"/>
                <a:cs typeface="+mn-cs"/>
              </a:rPr>
              <a:t>Bendición</a:t>
            </a:r>
            <a:endParaRPr lang="en-US" sz="1200" kern="1200" dirty="0">
              <a:solidFill>
                <a:schemeClr val="tx1"/>
              </a:solidFill>
              <a:effectLst/>
              <a:latin typeface="+mn-lt"/>
              <a:ea typeface="+mn-ea"/>
              <a:cs typeface="+mn-cs"/>
            </a:endParaRPr>
          </a:p>
          <a:p>
            <a:r>
              <a:rPr lang="es-MX"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b="1" kern="1200" dirty="0">
                <a:solidFill>
                  <a:schemeClr val="tx1"/>
                </a:solidFill>
                <a:effectLst/>
                <a:latin typeface="+mn-lt"/>
                <a:ea typeface="+mn-ea"/>
                <a:cs typeface="+mn-cs"/>
              </a:rPr>
              <a:t>“Que el Dios de paz, que resucitó de la muerte a nuestro Señor Jesús, el gran Pastor de las ovejas, quien con su sangre confirmó su alianza eterna, los haga a ustedes perfectos y buenos en todo, para que cumplan su voluntad; y que haga de nosotros lo que él quiera, por medio de Jesucristo. ¡Gloria para siempre a Cristo! Amén” (Hebreos 13:20, 21,</a:t>
            </a:r>
            <a:r>
              <a:rPr lang="es-MX" sz="1200" b="1" i="1" kern="1200" dirty="0">
                <a:solidFill>
                  <a:schemeClr val="tx1"/>
                </a:solidFill>
                <a:effectLst/>
                <a:latin typeface="+mn-lt"/>
                <a:ea typeface="+mn-ea"/>
                <a:cs typeface="+mn-cs"/>
              </a:rPr>
              <a:t> Dios Habla Hoy). </a:t>
            </a:r>
            <a:endParaRPr lang="en-US" sz="1200" kern="1200" dirty="0">
              <a:solidFill>
                <a:schemeClr val="tx1"/>
              </a:solidFill>
              <a:effectLst/>
              <a:latin typeface="+mn-lt"/>
              <a:ea typeface="+mn-ea"/>
              <a:cs typeface="+mn-cs"/>
            </a:endParaRPr>
          </a:p>
          <a:p>
            <a:endParaRPr lang="en-US" b="1" dirty="0"/>
          </a:p>
          <a:p>
            <a:endParaRPr lang="en-US" b="1" dirty="0"/>
          </a:p>
          <a:p>
            <a:endParaRPr lang="en-US" dirty="0"/>
          </a:p>
        </p:txBody>
      </p:sp>
      <p:sp>
        <p:nvSpPr>
          <p:cNvPr id="4" name="Slide Number Placeholder 3"/>
          <p:cNvSpPr>
            <a:spLocks noGrp="1"/>
          </p:cNvSpPr>
          <p:nvPr>
            <p:ph type="sldNum" sz="quarter" idx="10"/>
          </p:nvPr>
        </p:nvSpPr>
        <p:spPr/>
        <p:txBody>
          <a:bodyPr/>
          <a:lstStyle/>
          <a:p>
            <a:fld id="{ACEB90C7-E695-1B4C-A15E-5F0596297119}" type="slidenum">
              <a:rPr lang="en-US" smtClean="0"/>
              <a:t>24</a:t>
            </a:fld>
            <a:endParaRPr lang="en-US"/>
          </a:p>
        </p:txBody>
      </p:sp>
    </p:spTree>
    <p:extLst>
      <p:ext uri="{BB962C8B-B14F-4D97-AF65-F5344CB8AC3E}">
        <p14:creationId xmlns:p14="http://schemas.microsoft.com/office/powerpoint/2010/main" val="261314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0" dirty="0" err="1"/>
              <a:t>Lectura</a:t>
            </a:r>
            <a:r>
              <a:rPr lang="en-US" b="1" i="0" dirty="0"/>
              <a:t> </a:t>
            </a:r>
            <a:r>
              <a:rPr lang="en-US" b="1" i="0" dirty="0" err="1"/>
              <a:t>bíblica</a:t>
            </a:r>
            <a:r>
              <a:rPr lang="en-US" b="1" i="0" dirty="0"/>
              <a:t> </a:t>
            </a:r>
            <a:r>
              <a:rPr lang="en-US" b="1" dirty="0"/>
              <a:t>: 1 </a:t>
            </a:r>
            <a:r>
              <a:rPr lang="en-US" b="1" dirty="0" err="1"/>
              <a:t>Corintios</a:t>
            </a:r>
            <a:r>
              <a:rPr lang="en-US" b="1" dirty="0"/>
              <a:t> 13:3</a:t>
            </a:r>
            <a:r>
              <a:rPr lang="en-US" b="0" dirty="0"/>
              <a:t>, </a:t>
            </a:r>
            <a:r>
              <a:rPr lang="en-AU" sz="1200" b="0" i="1" kern="1200" dirty="0">
                <a:solidFill>
                  <a:schemeClr val="tx1"/>
                </a:solidFill>
                <a:effectLst/>
                <a:latin typeface="+mn-lt"/>
                <a:ea typeface="+mn-ea"/>
                <a:cs typeface="+mn-cs"/>
              </a:rPr>
              <a:t>DHH</a:t>
            </a:r>
            <a:endParaRPr lang="en-AU" dirty="0"/>
          </a:p>
          <a:p>
            <a:pPr marL="457200" marR="0" lvl="1" indent="0" algn="l" defTabSz="914400" rtl="0" eaLnBrk="1" fontAlgn="auto" latinLnBrk="0" hangingPunct="1">
              <a:lnSpc>
                <a:spcPct val="100000"/>
              </a:lnSpc>
              <a:spcBef>
                <a:spcPts val="0"/>
              </a:spcBef>
              <a:spcAft>
                <a:spcPts val="0"/>
              </a:spcAft>
              <a:buClrTx/>
              <a:buSzTx/>
              <a:buFontTx/>
              <a:buNone/>
              <a:tabLst/>
              <a:defRPr/>
            </a:pPr>
            <a:r>
              <a:rPr lang="en-AU" i="0" baseline="30000" dirty="0"/>
              <a:t>3</a:t>
            </a:r>
            <a:r>
              <a:rPr lang="en-AU" sz="1200" i="0" kern="1200" dirty="0">
                <a:solidFill>
                  <a:schemeClr val="tx1"/>
                </a:solidFill>
                <a:effectLst/>
                <a:latin typeface="+mn-lt"/>
                <a:ea typeface="+mn-ea"/>
                <a:cs typeface="+mn-cs"/>
              </a:rPr>
              <a:t>“</a:t>
            </a:r>
            <a:r>
              <a:rPr lang="es-MX" b="1" i="1" dirty="0"/>
              <a:t>Y si reparto entre los pobres todo lo que poseo,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s-MX" b="1" i="1" dirty="0"/>
              <a:t>y aun si entrego mi propio cuerpo para tener de qué enorgullecerme,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s-MX" b="1" i="1" dirty="0"/>
              <a:t>pero no tengo amor, de nada me sirve”. </a:t>
            </a:r>
            <a:endParaRPr lang="en-US" dirty="0"/>
          </a:p>
          <a:p>
            <a:endParaRPr lang="en-US" dirty="0"/>
          </a:p>
        </p:txBody>
      </p:sp>
      <p:sp>
        <p:nvSpPr>
          <p:cNvPr id="4" name="Slide Number Placeholder 3"/>
          <p:cNvSpPr>
            <a:spLocks noGrp="1"/>
          </p:cNvSpPr>
          <p:nvPr>
            <p:ph type="sldNum" sz="quarter" idx="10"/>
          </p:nvPr>
        </p:nvSpPr>
        <p:spPr/>
        <p:txBody>
          <a:bodyPr/>
          <a:lstStyle/>
          <a:p>
            <a:fld id="{ACEB90C7-E695-1B4C-A15E-5F0596297119}" type="slidenum">
              <a:rPr lang="en-US" smtClean="0"/>
              <a:t>4</a:t>
            </a:fld>
            <a:endParaRPr lang="en-US"/>
          </a:p>
        </p:txBody>
      </p:sp>
    </p:spTree>
    <p:extLst>
      <p:ext uri="{BB962C8B-B14F-4D97-AF65-F5344CB8AC3E}">
        <p14:creationId xmlns:p14="http://schemas.microsoft.com/office/powerpoint/2010/main" val="1861064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dirty="0"/>
              <a:t>Scripture</a:t>
            </a:r>
            <a:r>
              <a:rPr lang="en-US" b="1" baseline="0" dirty="0"/>
              <a:t> reading continued: Joel 2:28</a:t>
            </a:r>
            <a:r>
              <a:rPr lang="en-US" b="0" baseline="0" dirty="0"/>
              <a:t>, </a:t>
            </a:r>
            <a:r>
              <a:rPr lang="en-US" b="0" i="1" baseline="0" dirty="0"/>
              <a:t>The Living Bible</a:t>
            </a:r>
            <a:endParaRPr lang="en-US" b="1" i="1" baseline="0" dirty="0"/>
          </a:p>
          <a:p>
            <a:r>
              <a:rPr lang="en-AU" i="0" baseline="30000" dirty="0"/>
              <a:t>28 </a:t>
            </a:r>
            <a:r>
              <a:rPr lang="es-MX" sz="1200" b="1" i="1" kern="1200" dirty="0">
                <a:solidFill>
                  <a:schemeClr val="tx1"/>
                </a:solidFill>
                <a:effectLst/>
                <a:latin typeface="+mn-lt"/>
                <a:ea typeface="+mn-ea"/>
                <a:cs typeface="+mn-cs"/>
              </a:rPr>
              <a:t>“Después de estas cosas derramaré mi espíritu sobre toda la humanidad:</a:t>
            </a:r>
            <a:endParaRPr lang="en-US" sz="1050" kern="1200" dirty="0">
              <a:solidFill>
                <a:schemeClr val="tx1"/>
              </a:solidFill>
              <a:effectLst/>
              <a:latin typeface="+mn-lt"/>
              <a:ea typeface="+mn-ea"/>
              <a:cs typeface="+mn-cs"/>
            </a:endParaRPr>
          </a:p>
          <a:p>
            <a:r>
              <a:rPr lang="es-MX" sz="1200" b="1" i="1" kern="1200" dirty="0">
                <a:solidFill>
                  <a:schemeClr val="tx1"/>
                </a:solidFill>
                <a:effectLst/>
                <a:latin typeface="+mn-lt"/>
                <a:ea typeface="+mn-ea"/>
                <a:cs typeface="+mn-cs"/>
              </a:rPr>
              <a:t>los hijos e hijas de ustedes profetizarán,</a:t>
            </a:r>
            <a:br>
              <a:rPr lang="es-MX" sz="1200" b="1" i="1" kern="1200" dirty="0">
                <a:solidFill>
                  <a:schemeClr val="tx1"/>
                </a:solidFill>
                <a:effectLst/>
                <a:latin typeface="+mn-lt"/>
                <a:ea typeface="+mn-ea"/>
                <a:cs typeface="+mn-cs"/>
              </a:rPr>
            </a:br>
            <a:r>
              <a:rPr lang="es-MX" sz="1200" b="1" i="1" kern="1200" dirty="0">
                <a:solidFill>
                  <a:schemeClr val="tx1"/>
                </a:solidFill>
                <a:effectLst/>
                <a:latin typeface="+mn-lt"/>
                <a:ea typeface="+mn-ea"/>
                <a:cs typeface="+mn-cs"/>
              </a:rPr>
              <a:t>los viejos tendrán sueños y los jóvenes visiones”.</a:t>
            </a:r>
            <a:endParaRPr lang="en-US" sz="1050" kern="1200" dirty="0">
              <a:solidFill>
                <a:schemeClr val="tx1"/>
              </a:solidFill>
              <a:effectLst/>
              <a:latin typeface="+mn-lt"/>
              <a:ea typeface="+mn-ea"/>
              <a:cs typeface="+mn-cs"/>
            </a:endParaRPr>
          </a:p>
          <a:p>
            <a:pPr lvl="1"/>
            <a:r>
              <a:rPr lang="en-AU" sz="1200" i="0" kern="1200" dirty="0">
                <a:solidFill>
                  <a:schemeClr val="tx1"/>
                </a:solidFill>
                <a:effectLst/>
                <a:latin typeface="+mn-lt"/>
                <a:ea typeface="+mn-ea"/>
                <a:cs typeface="+mn-cs"/>
              </a:rPr>
              <a:t>“</a:t>
            </a:r>
            <a:endParaRPr lang="en-US" sz="120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CEB90C7-E695-1B4C-A15E-5F0596297119}" type="slidenum">
              <a:rPr lang="en-US" smtClean="0"/>
              <a:t>5</a:t>
            </a:fld>
            <a:endParaRPr lang="en-US"/>
          </a:p>
        </p:txBody>
      </p:sp>
    </p:spTree>
    <p:extLst>
      <p:ext uri="{BB962C8B-B14F-4D97-AF65-F5344CB8AC3E}">
        <p14:creationId xmlns:p14="http://schemas.microsoft.com/office/powerpoint/2010/main" val="1426483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a:r>
              <a:rPr lang="en-US" b="1" dirty="0" err="1"/>
              <a:t>Lectura</a:t>
            </a:r>
            <a:r>
              <a:rPr lang="en-US" b="1" dirty="0"/>
              <a:t> </a:t>
            </a:r>
            <a:r>
              <a:rPr lang="en-US" b="1" dirty="0" err="1"/>
              <a:t>bíblica</a:t>
            </a:r>
            <a:r>
              <a:rPr lang="en-US" b="1" dirty="0"/>
              <a:t> (cont.)</a:t>
            </a:r>
            <a:r>
              <a:rPr lang="en-US" b="1" baseline="0" dirty="0"/>
              <a:t> Joel 2:29</a:t>
            </a:r>
            <a:r>
              <a:rPr lang="en-AU" i="1" dirty="0"/>
              <a:t>,</a:t>
            </a:r>
            <a:r>
              <a:rPr lang="en-AU" i="1" baseline="0" dirty="0"/>
              <a:t> </a:t>
            </a:r>
            <a:r>
              <a:rPr lang="en-AU" i="0" baseline="0" dirty="0"/>
              <a:t>DHH</a:t>
            </a:r>
            <a:endParaRPr lang="en-US" b="1" i="1" baseline="0" dirty="0"/>
          </a:p>
          <a:p>
            <a:pPr marL="457200" marR="0" lvl="1" indent="0" algn="l" defTabSz="914400" rtl="0" eaLnBrk="1" fontAlgn="auto" latinLnBrk="0" hangingPunct="1">
              <a:lnSpc>
                <a:spcPct val="100000"/>
              </a:lnSpc>
              <a:spcBef>
                <a:spcPts val="0"/>
              </a:spcBef>
              <a:spcAft>
                <a:spcPts val="0"/>
              </a:spcAft>
              <a:buClrTx/>
              <a:buSzTx/>
              <a:buFontTx/>
              <a:buNone/>
              <a:tabLst/>
              <a:defRPr/>
            </a:pPr>
            <a:r>
              <a:rPr lang="en-AU" i="0" baseline="30000" dirty="0"/>
              <a:t>29</a:t>
            </a:r>
            <a:r>
              <a:rPr lang="en-AU" i="0" dirty="0"/>
              <a:t>“</a:t>
            </a:r>
            <a:r>
              <a:rPr lang="es-MX" sz="1200" b="1" i="1" kern="1200" dirty="0">
                <a:solidFill>
                  <a:schemeClr val="tx1"/>
                </a:solidFill>
                <a:effectLst/>
                <a:latin typeface="+mn-lt"/>
                <a:ea typeface="+mn-ea"/>
                <a:cs typeface="+mn-cs"/>
              </a:rPr>
              <a:t>“También sobre siervos y siervas</a:t>
            </a:r>
            <a:br>
              <a:rPr lang="es-MX" sz="1200" b="1" i="1" kern="1200" dirty="0">
                <a:solidFill>
                  <a:schemeClr val="tx1"/>
                </a:solidFill>
                <a:effectLst/>
                <a:latin typeface="+mn-lt"/>
                <a:ea typeface="+mn-ea"/>
                <a:cs typeface="+mn-cs"/>
              </a:rPr>
            </a:br>
            <a:r>
              <a:rPr lang="es-MX" sz="1200" b="1" i="1" kern="1200" dirty="0">
                <a:solidFill>
                  <a:schemeClr val="tx1"/>
                </a:solidFill>
                <a:effectLst/>
                <a:latin typeface="+mn-lt"/>
                <a:ea typeface="+mn-ea"/>
                <a:cs typeface="+mn-cs"/>
              </a:rPr>
              <a:t>derramaré mi espíritu en aquellos días”.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CEB90C7-E695-1B4C-A15E-5F0596297119}" type="slidenum">
              <a:rPr lang="en-US" smtClean="0"/>
              <a:t>6</a:t>
            </a:fld>
            <a:endParaRPr lang="en-US"/>
          </a:p>
        </p:txBody>
      </p:sp>
    </p:spTree>
    <p:extLst>
      <p:ext uri="{BB962C8B-B14F-4D97-AF65-F5344CB8AC3E}">
        <p14:creationId xmlns:p14="http://schemas.microsoft.com/office/powerpoint/2010/main" val="10063929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dirty="0" err="1"/>
              <a:t>Dotadas</a:t>
            </a:r>
            <a:r>
              <a:rPr lang="en-US" b="1" dirty="0"/>
              <a:t> para </a:t>
            </a:r>
            <a:r>
              <a:rPr lang="en-US" b="1" dirty="0" err="1"/>
              <a:t>Servir</a:t>
            </a:r>
            <a:r>
              <a:rPr lang="en-US" b="1" dirty="0"/>
              <a:t>: </a:t>
            </a:r>
            <a:r>
              <a:rPr lang="en-US" b="1" dirty="0" err="1"/>
              <a:t>Introducción</a:t>
            </a:r>
            <a:endParaRPr lang="en-US" b="1" dirty="0"/>
          </a:p>
          <a:p>
            <a:r>
              <a:rPr lang="es-MX" sz="1200" kern="1200" dirty="0">
                <a:solidFill>
                  <a:schemeClr val="tx1"/>
                </a:solidFill>
                <a:effectLst/>
                <a:latin typeface="+mn-lt"/>
                <a:ea typeface="+mn-ea"/>
                <a:cs typeface="+mn-cs"/>
              </a:rPr>
              <a:t>Dios le da a </a:t>
            </a:r>
            <a:r>
              <a:rPr lang="es-MX" sz="1200" b="1" kern="1200" dirty="0">
                <a:solidFill>
                  <a:schemeClr val="tx1"/>
                </a:solidFill>
                <a:effectLst/>
                <a:latin typeface="+mn-lt"/>
                <a:ea typeface="+mn-ea"/>
                <a:cs typeface="+mn-cs"/>
              </a:rPr>
              <a:t>cada creyente </a:t>
            </a:r>
            <a:r>
              <a:rPr lang="es-MX" sz="1200" kern="1200" dirty="0">
                <a:solidFill>
                  <a:schemeClr val="tx1"/>
                </a:solidFill>
                <a:effectLst/>
                <a:latin typeface="+mn-lt"/>
                <a:ea typeface="+mn-ea"/>
                <a:cs typeface="+mn-cs"/>
              </a:rPr>
              <a:t>por lo menos </a:t>
            </a:r>
            <a:r>
              <a:rPr lang="es-MX" sz="1200" b="1" kern="1200" dirty="0">
                <a:solidFill>
                  <a:schemeClr val="tx1"/>
                </a:solidFill>
                <a:effectLst/>
                <a:latin typeface="+mn-lt"/>
                <a:ea typeface="+mn-ea"/>
                <a:cs typeface="+mn-cs"/>
              </a:rPr>
              <a:t>un don </a:t>
            </a:r>
            <a:r>
              <a:rPr lang="es-MX" sz="1200" kern="1200" dirty="0">
                <a:solidFill>
                  <a:schemeClr val="tx1"/>
                </a:solidFill>
                <a:effectLst/>
                <a:latin typeface="+mn-lt"/>
                <a:ea typeface="+mn-ea"/>
                <a:cs typeface="+mn-cs"/>
              </a:rPr>
              <a:t>espiritual, independientemente de quién seas, cuál sea tu género o cuál sea tu edad. </a:t>
            </a:r>
          </a:p>
          <a:p>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¿Sabes cuáles son tus dones espirituales? Tal vez nunca has pensado en cuáles dones espirituales posees. Tal vez simplemente has hecho en la iglesia las tareas que necesitan hacerse. Diriges probablemente las clases de Escuela Sabática a las que asisten tus hijos. Tocas el piano en la iglesia simplemente porque sabes cómo hacerlo. O te inclinas más a menear las ollas y lavar la loza, y se te puede encontrar en la cocina.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¿Qué es lo importante en cuanto a los dones espirituales? ¿Por qué debiéramos preocuparnos por conocer nuestros dones? La Biblia nos dice que   cada don espiritual nos demuestra el </a:t>
            </a:r>
            <a:r>
              <a:rPr lang="es-MX" sz="1200" b="1" kern="1200" dirty="0">
                <a:solidFill>
                  <a:schemeClr val="tx1"/>
                </a:solidFill>
                <a:effectLst/>
                <a:latin typeface="+mn-lt"/>
                <a:ea typeface="+mn-ea"/>
                <a:cs typeface="+mn-cs"/>
              </a:rPr>
              <a:t>propósito </a:t>
            </a:r>
            <a:r>
              <a:rPr lang="es-MX" sz="1200" kern="1200" dirty="0">
                <a:solidFill>
                  <a:schemeClr val="tx1"/>
                </a:solidFill>
                <a:effectLst/>
                <a:latin typeface="+mn-lt"/>
                <a:ea typeface="+mn-ea"/>
                <a:cs typeface="+mn-cs"/>
              </a:rPr>
              <a:t>que Dios tiene para nuestra vida. Le da forma a nuestro ministerio en el cuerpo de Cristo.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ACEB90C7-E695-1B4C-A15E-5F0596297119}" type="slidenum">
              <a:rPr lang="en-US" smtClean="0"/>
              <a:t>7</a:t>
            </a:fld>
            <a:endParaRPr lang="en-US"/>
          </a:p>
        </p:txBody>
      </p:sp>
    </p:spTree>
    <p:extLst>
      <p:ext uri="{BB962C8B-B14F-4D97-AF65-F5344CB8AC3E}">
        <p14:creationId xmlns:p14="http://schemas.microsoft.com/office/powerpoint/2010/main" val="14375388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s-MX" sz="1200" kern="1200" dirty="0">
                <a:solidFill>
                  <a:schemeClr val="tx1"/>
                </a:solidFill>
                <a:effectLst/>
                <a:latin typeface="+mn-lt"/>
                <a:ea typeface="+mn-ea"/>
                <a:cs typeface="+mn-cs"/>
              </a:rPr>
              <a:t>Hay </a:t>
            </a:r>
            <a:r>
              <a:rPr lang="es-MX" sz="1200" b="1" kern="1200" dirty="0">
                <a:solidFill>
                  <a:schemeClr val="tx1"/>
                </a:solidFill>
                <a:effectLst/>
                <a:latin typeface="+mn-lt"/>
                <a:ea typeface="+mn-ea"/>
                <a:cs typeface="+mn-cs"/>
              </a:rPr>
              <a:t>diferentes dones espirituales</a:t>
            </a:r>
            <a:r>
              <a:rPr lang="es-MX" sz="1200" kern="1200" dirty="0">
                <a:solidFill>
                  <a:schemeClr val="tx1"/>
                </a:solidFill>
                <a:effectLst/>
                <a:latin typeface="+mn-lt"/>
                <a:ea typeface="+mn-ea"/>
                <a:cs typeface="+mn-cs"/>
              </a:rPr>
              <a:t>, pero el Espíritu de Dios que los distribuye, es el mismo. Hay diferentes </a:t>
            </a:r>
            <a:r>
              <a:rPr lang="es-MX" sz="1200" b="1" kern="1200" dirty="0">
                <a:solidFill>
                  <a:schemeClr val="tx1"/>
                </a:solidFill>
                <a:effectLst/>
                <a:latin typeface="+mn-lt"/>
                <a:ea typeface="+mn-ea"/>
                <a:cs typeface="+mn-cs"/>
              </a:rPr>
              <a:t>tipos de servicio</a:t>
            </a:r>
            <a:r>
              <a:rPr lang="es-MX" sz="1200" kern="1200" dirty="0">
                <a:solidFill>
                  <a:schemeClr val="tx1"/>
                </a:solidFill>
                <a:effectLst/>
                <a:latin typeface="+mn-lt"/>
                <a:ea typeface="+mn-ea"/>
                <a:cs typeface="+mn-cs"/>
              </a:rPr>
              <a:t>, pero servimos al mismo Señor. Hay también </a:t>
            </a:r>
            <a:r>
              <a:rPr lang="es-MX" sz="1200" b="1" kern="1200" dirty="0">
                <a:solidFill>
                  <a:schemeClr val="tx1"/>
                </a:solidFill>
                <a:effectLst/>
                <a:latin typeface="+mn-lt"/>
                <a:ea typeface="+mn-ea"/>
                <a:cs typeface="+mn-cs"/>
              </a:rPr>
              <a:t>diferentes actividades</a:t>
            </a:r>
            <a:r>
              <a:rPr lang="es-MX" sz="1200" kern="1200" dirty="0">
                <a:solidFill>
                  <a:schemeClr val="tx1"/>
                </a:solidFill>
                <a:effectLst/>
                <a:latin typeface="+mn-lt"/>
                <a:ea typeface="+mn-ea"/>
                <a:cs typeface="+mn-cs"/>
              </a:rPr>
              <a:t>, pero el mismo Espíritu está obrando dentro de nosotros (ver 1 Corintios 12:4-6).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¿Te has hecho alguna vez preguntas como las siguientes?: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r>
              <a:rPr lang="es-MX" sz="1200" kern="1200" dirty="0">
                <a:solidFill>
                  <a:schemeClr val="tx1"/>
                </a:solidFill>
                <a:effectLst/>
                <a:latin typeface="+mn-lt"/>
                <a:ea typeface="+mn-ea"/>
                <a:cs typeface="+mn-cs"/>
              </a:rPr>
              <a:t>¿Cuál es la voluntad de Dios para mi vida?</a:t>
            </a:r>
            <a:endParaRPr lang="en-US" sz="1200" kern="1200" dirty="0">
              <a:solidFill>
                <a:schemeClr val="tx1"/>
              </a:solidFill>
              <a:effectLst/>
              <a:latin typeface="+mn-lt"/>
              <a:ea typeface="+mn-ea"/>
              <a:cs typeface="+mn-cs"/>
            </a:endParaRPr>
          </a:p>
          <a:p>
            <a:pPr lvl="0"/>
            <a:r>
              <a:rPr lang="es-MX" sz="1200" kern="1200" dirty="0">
                <a:solidFill>
                  <a:schemeClr val="tx1"/>
                </a:solidFill>
                <a:effectLst/>
                <a:latin typeface="+mn-lt"/>
                <a:ea typeface="+mn-ea"/>
                <a:cs typeface="+mn-cs"/>
              </a:rPr>
              <a:t>¿Qué puedo hacer en la iglesia para edificar el cuerpo de Cristo? </a:t>
            </a:r>
            <a:endParaRPr lang="en-US" sz="1200" kern="1200" dirty="0">
              <a:solidFill>
                <a:schemeClr val="tx1"/>
              </a:solidFill>
              <a:effectLst/>
              <a:latin typeface="+mn-lt"/>
              <a:ea typeface="+mn-ea"/>
              <a:cs typeface="+mn-cs"/>
            </a:endParaRPr>
          </a:p>
          <a:p>
            <a:pPr lvl="0"/>
            <a:r>
              <a:rPr lang="es-MX" sz="1200" kern="1200" dirty="0">
                <a:solidFill>
                  <a:schemeClr val="tx1"/>
                </a:solidFill>
                <a:effectLst/>
                <a:latin typeface="+mn-lt"/>
                <a:ea typeface="+mn-ea"/>
                <a:cs typeface="+mn-cs"/>
              </a:rPr>
              <a:t>¿Por qué Dios me ha colocado en este lugar donde vivo? </a:t>
            </a:r>
            <a:endParaRPr lang="en-US" sz="1200" kern="1200" dirty="0">
              <a:solidFill>
                <a:schemeClr val="tx1"/>
              </a:solidFill>
              <a:effectLst/>
              <a:latin typeface="+mn-lt"/>
              <a:ea typeface="+mn-ea"/>
              <a:cs typeface="+mn-cs"/>
            </a:endParaRPr>
          </a:p>
          <a:p>
            <a:r>
              <a:rPr lang="es-MX"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El apóstol Pablo indica que tus dones espirituales determinan la forma como Dios te va a usar en su servicio (versículo 7). El saber cuáles son tus dones espirituales contestará algunas preguntas fundamentales respecto a tu propósito en la vida. Y el hacer uso de tus dones espirituales hará posible tu plena realización en la vida. </a:t>
            </a:r>
            <a:r>
              <a:rPr lang="en-AU"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CEB90C7-E695-1B4C-A15E-5F0596297119}" type="slidenum">
              <a:rPr lang="en-US" smtClean="0"/>
              <a:t>8</a:t>
            </a:fld>
            <a:endParaRPr lang="en-US"/>
          </a:p>
        </p:txBody>
      </p:sp>
    </p:spTree>
    <p:extLst>
      <p:ext uri="{BB962C8B-B14F-4D97-AF65-F5344CB8AC3E}">
        <p14:creationId xmlns:p14="http://schemas.microsoft.com/office/powerpoint/2010/main" val="7786624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200" kern="1200" dirty="0">
                <a:solidFill>
                  <a:schemeClr val="tx1"/>
                </a:solidFill>
                <a:effectLst/>
                <a:latin typeface="+mn-lt"/>
                <a:ea typeface="+mn-ea"/>
                <a:cs typeface="+mn-cs"/>
              </a:rPr>
              <a:t>Parte del gozo de la vida es el proceso de descubrir los </a:t>
            </a:r>
            <a:r>
              <a:rPr lang="es-MX" sz="1200" b="1" kern="1200" dirty="0">
                <a:solidFill>
                  <a:schemeClr val="tx1"/>
                </a:solidFill>
                <a:effectLst/>
                <a:latin typeface="+mn-lt"/>
                <a:ea typeface="+mn-ea"/>
                <a:cs typeface="+mn-cs"/>
              </a:rPr>
              <a:t>dones </a:t>
            </a:r>
            <a:r>
              <a:rPr lang="es-MX" sz="1200" kern="1200" dirty="0">
                <a:solidFill>
                  <a:schemeClr val="tx1"/>
                </a:solidFill>
                <a:effectLst/>
                <a:latin typeface="+mn-lt"/>
                <a:ea typeface="+mn-ea"/>
                <a:cs typeface="+mn-cs"/>
              </a:rPr>
              <a:t>que Dios te ha dado. Al descubrir tu don, eres capaz entonces de desempeñar plenamente tu ministerio en favor de Jesús en la iglesia y la comunidad.  </a:t>
            </a:r>
            <a:endParaRPr lang="en-US" sz="1200" kern="1200" dirty="0">
              <a:solidFill>
                <a:schemeClr val="tx1"/>
              </a:solidFill>
              <a:effectLst/>
              <a:latin typeface="+mn-lt"/>
              <a:ea typeface="+mn-ea"/>
              <a:cs typeface="+mn-cs"/>
            </a:endParaRPr>
          </a:p>
          <a:p>
            <a:endParaRPr lang="es-MX"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Parte del gozo de la vida es el proceso de descubrir la </a:t>
            </a:r>
            <a:r>
              <a:rPr lang="es-MX" sz="1200" b="1" kern="1200" dirty="0">
                <a:solidFill>
                  <a:schemeClr val="tx1"/>
                </a:solidFill>
                <a:effectLst/>
                <a:latin typeface="+mn-lt"/>
                <a:ea typeface="+mn-ea"/>
                <a:cs typeface="+mn-cs"/>
              </a:rPr>
              <a:t>pasión</a:t>
            </a:r>
            <a:r>
              <a:rPr lang="es-MX" sz="1200" kern="1200" dirty="0">
                <a:solidFill>
                  <a:schemeClr val="tx1"/>
                </a:solidFill>
                <a:effectLst/>
                <a:latin typeface="+mn-lt"/>
                <a:ea typeface="+mn-ea"/>
                <a:cs typeface="+mn-cs"/>
              </a:rPr>
              <a:t> que Dios te ha dado. Cuando reconoces cuál es tu don, necesitas también aclararte a ti misma cuál es tu pasión.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Si tu don es posiblemente la enseñanza, tu pasión te guía hacia cómo utilizarlo. Por ejemplo, ¿te entusiasma más el enseñar a los niños, los jóvenes, o los adultos? El don es el mismo, pero difiere la pasión.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El incontrovertible hecho bíblico es que Dios nos ha dado a cada uno de nosotros por lo menos un don. ¿Eres una persona creyente? Entonces posees aunque sea un don. ¿No tienes curiosidad de descubrir cuál es ese don? Una vez que sabes cuál es tu don espiritual y cómo servir al Señor, Dios puede utilizarte. Él siempre equipa para su servicio al discípulo dispuesto.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CEB90C7-E695-1B4C-A15E-5F0596297119}" type="slidenum">
              <a:rPr lang="en-US" smtClean="0"/>
              <a:t>9</a:t>
            </a:fld>
            <a:endParaRPr lang="en-US"/>
          </a:p>
        </p:txBody>
      </p:sp>
    </p:spTree>
    <p:extLst>
      <p:ext uri="{BB962C8B-B14F-4D97-AF65-F5344CB8AC3E}">
        <p14:creationId xmlns:p14="http://schemas.microsoft.com/office/powerpoint/2010/main" val="2141161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dirty="0" err="1"/>
              <a:t>Resumen</a:t>
            </a:r>
            <a:r>
              <a:rPr lang="en-US" b="1" dirty="0"/>
              <a:t> de la </a:t>
            </a:r>
            <a:r>
              <a:rPr lang="en-US" b="1" dirty="0" err="1"/>
              <a:t>historia</a:t>
            </a:r>
            <a:r>
              <a:rPr lang="en-US" b="1" dirty="0"/>
              <a:t> de </a:t>
            </a:r>
            <a:r>
              <a:rPr lang="en-US" b="1" baseline="0" dirty="0"/>
              <a:t>Erna Johnson</a:t>
            </a:r>
            <a:r>
              <a:rPr lang="en-US" b="1" dirty="0"/>
              <a:t>:</a:t>
            </a:r>
          </a:p>
          <a:p>
            <a:endParaRPr lang="en-US" b="1" dirty="0"/>
          </a:p>
          <a:p>
            <a:r>
              <a:rPr lang="es-MX" sz="1200" kern="1200" dirty="0" err="1">
                <a:solidFill>
                  <a:schemeClr val="tx1"/>
                </a:solidFill>
                <a:effectLst/>
                <a:latin typeface="+mn-lt"/>
                <a:ea typeface="+mn-ea"/>
                <a:cs typeface="+mn-cs"/>
              </a:rPr>
              <a:t>Erna</a:t>
            </a:r>
            <a:r>
              <a:rPr lang="es-MX" sz="1200" kern="1200" dirty="0">
                <a:solidFill>
                  <a:schemeClr val="tx1"/>
                </a:solidFill>
                <a:effectLst/>
                <a:latin typeface="+mn-lt"/>
                <a:ea typeface="+mn-ea"/>
                <a:cs typeface="+mn-cs"/>
              </a:rPr>
              <a:t> Johnson, directora de Ministerio de la Mujer de la División del Pacífico Sur, y autora de este sermón, descubrió sus dones espirituales y su pasión después de algunos años de simplemente “hacer lo que se necesitaba hacer”, asistiendo en su ministerio a su esposo pastor. Cuando </a:t>
            </a:r>
            <a:r>
              <a:rPr lang="es-MX" sz="1200" kern="1200" dirty="0" err="1">
                <a:solidFill>
                  <a:schemeClr val="tx1"/>
                </a:solidFill>
                <a:effectLst/>
                <a:latin typeface="+mn-lt"/>
                <a:ea typeface="+mn-ea"/>
                <a:cs typeface="+mn-cs"/>
              </a:rPr>
              <a:t>Erna</a:t>
            </a:r>
            <a:r>
              <a:rPr lang="es-MX" sz="1200" kern="1200" dirty="0">
                <a:solidFill>
                  <a:schemeClr val="tx1"/>
                </a:solidFill>
                <a:effectLst/>
                <a:latin typeface="+mn-lt"/>
                <a:ea typeface="+mn-ea"/>
                <a:cs typeface="+mn-cs"/>
              </a:rPr>
              <a:t> llenó el Inventario de Dones Espirituales, descubrió tres dones que podía estar usando en su ministerio en la iglesia. La enseñanza y el hablar en público no eran cosas que ella había pensado que podía hacer. Pero ahora lo está haciendo.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En dondequiera que ha prestado sus servicios al lado de su esposo en el servicio pastoral, ha combinado su pasión por ayudar a las jovencitas, con sus dones espirituales; y comenzó entonces a celebrar retiros espirituales de fin de semana y conferencias para mujeres jóvenes. </a:t>
            </a:r>
            <a:r>
              <a:rPr lang="es-MX" sz="1200" kern="1200" dirty="0" err="1">
                <a:solidFill>
                  <a:schemeClr val="tx1"/>
                </a:solidFill>
                <a:effectLst/>
                <a:latin typeface="+mn-lt"/>
                <a:ea typeface="+mn-ea"/>
                <a:cs typeface="+mn-cs"/>
              </a:rPr>
              <a:t>Erna</a:t>
            </a:r>
            <a:r>
              <a:rPr lang="es-MX" sz="1200" kern="1200" dirty="0">
                <a:solidFill>
                  <a:schemeClr val="tx1"/>
                </a:solidFill>
                <a:effectLst/>
                <a:latin typeface="+mn-lt"/>
                <a:ea typeface="+mn-ea"/>
                <a:cs typeface="+mn-cs"/>
              </a:rPr>
              <a:t> presentó centenares de conferencias y retiros de fin de semana en su división compuesta de cuarenta asociaciones y misiones.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Como directora local de Ministerio de la Mujer, comenzó a instruir a otras mujeres en el ramo del liderazgo. Eventualmente llegó a ser la directora de Ministerio de la Mujer de su división, entonces su ministerio movido por su pasión, derivó y floreció en el énfasis, guiado por el Espíritu, en el Departamento de Ministerio de la Mujer en la División del Pacífico Sur en los últimos seis años. Al tener el privilegio de observar los resultados perdurables en la vida de las mujeres jóvenes que asisten a sus conferencias, </a:t>
            </a:r>
            <a:r>
              <a:rPr lang="es-MX" sz="1200" kern="1200" dirty="0" err="1">
                <a:solidFill>
                  <a:schemeClr val="tx1"/>
                </a:solidFill>
                <a:effectLst/>
                <a:latin typeface="+mn-lt"/>
                <a:ea typeface="+mn-ea"/>
                <a:cs typeface="+mn-cs"/>
              </a:rPr>
              <a:t>Erna</a:t>
            </a:r>
            <a:r>
              <a:rPr lang="es-MX" sz="1200" kern="1200" dirty="0">
                <a:solidFill>
                  <a:schemeClr val="tx1"/>
                </a:solidFill>
                <a:effectLst/>
                <a:latin typeface="+mn-lt"/>
                <a:ea typeface="+mn-ea"/>
                <a:cs typeface="+mn-cs"/>
              </a:rPr>
              <a:t> hubiera deseado el haber podido saber y entender cuáles eran sus dones al principio de su carrera, como esposa de pastor.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La siguiente historia ocurrió durante una conferencia de fin de semana que presentó </a:t>
            </a:r>
            <a:r>
              <a:rPr lang="es-MX" sz="1200" kern="1200" dirty="0" err="1">
                <a:solidFill>
                  <a:schemeClr val="tx1"/>
                </a:solidFill>
                <a:effectLst/>
                <a:latin typeface="+mn-lt"/>
                <a:ea typeface="+mn-ea"/>
                <a:cs typeface="+mn-cs"/>
              </a:rPr>
              <a:t>Erna</a:t>
            </a:r>
            <a:r>
              <a:rPr lang="es-MX" sz="1200" kern="1200" dirty="0">
                <a:solidFill>
                  <a:schemeClr val="tx1"/>
                </a:solidFill>
                <a:effectLst/>
                <a:latin typeface="+mn-lt"/>
                <a:ea typeface="+mn-ea"/>
                <a:cs typeface="+mn-cs"/>
              </a:rPr>
              <a:t> para las jovencitas de la Universidad Adventista del Pacífico, en Papúa, Nueva Guinea. </a:t>
            </a:r>
            <a:endParaRPr lang="en-US" sz="1200" kern="1200" dirty="0">
              <a:solidFill>
                <a:schemeClr val="tx1"/>
              </a:solidFill>
              <a:effectLst/>
              <a:latin typeface="+mn-lt"/>
              <a:ea typeface="+mn-ea"/>
              <a:cs typeface="+mn-cs"/>
            </a:endParaRPr>
          </a:p>
          <a:p>
            <a:endParaRPr lang="en-AU" sz="1200" kern="1200" dirty="0">
              <a:solidFill>
                <a:schemeClr val="tx1"/>
              </a:solidFill>
              <a:effectLst/>
              <a:latin typeface="+mn-lt"/>
              <a:ea typeface="+mn-ea"/>
              <a:cs typeface="+mn-cs"/>
            </a:endParaRPr>
          </a:p>
          <a:p>
            <a:r>
              <a:rPr lang="en-AU"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CEB90C7-E695-1B4C-A15E-5F0596297119}" type="slidenum">
              <a:rPr lang="en-US" smtClean="0"/>
              <a:t>10</a:t>
            </a:fld>
            <a:endParaRPr lang="en-US"/>
          </a:p>
        </p:txBody>
      </p:sp>
    </p:spTree>
    <p:extLst>
      <p:ext uri="{BB962C8B-B14F-4D97-AF65-F5344CB8AC3E}">
        <p14:creationId xmlns:p14="http://schemas.microsoft.com/office/powerpoint/2010/main" val="208421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F65B488-BA94-A444-82D6-398CCF54BF57}" type="datetimeFigureOut">
              <a:rPr lang="en-US" smtClean="0"/>
              <a:t>2/23/2017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E2BDEC-9AB4-A74C-94D8-A89FDF4F54DF}" type="slidenum">
              <a:rPr lang="en-US" smtClean="0"/>
              <a:t>‹#›</a:t>
            </a:fld>
            <a:endParaRPr lang="en-US"/>
          </a:p>
        </p:txBody>
      </p:sp>
    </p:spTree>
    <p:extLst>
      <p:ext uri="{BB962C8B-B14F-4D97-AF65-F5344CB8AC3E}">
        <p14:creationId xmlns:p14="http://schemas.microsoft.com/office/powerpoint/2010/main" val="5577781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65B488-BA94-A444-82D6-398CCF54BF57}" type="datetimeFigureOut">
              <a:rPr lang="en-US" smtClean="0"/>
              <a:t>2/23/2017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E2BDEC-9AB4-A74C-94D8-A89FDF4F54DF}" type="slidenum">
              <a:rPr lang="en-US" smtClean="0"/>
              <a:t>‹#›</a:t>
            </a:fld>
            <a:endParaRPr lang="en-US"/>
          </a:p>
        </p:txBody>
      </p:sp>
    </p:spTree>
    <p:extLst>
      <p:ext uri="{BB962C8B-B14F-4D97-AF65-F5344CB8AC3E}">
        <p14:creationId xmlns:p14="http://schemas.microsoft.com/office/powerpoint/2010/main" val="838486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65B488-BA94-A444-82D6-398CCF54BF57}" type="datetimeFigureOut">
              <a:rPr lang="en-US" smtClean="0"/>
              <a:t>2/23/2017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E2BDEC-9AB4-A74C-94D8-A89FDF4F54DF}" type="slidenum">
              <a:rPr lang="en-US" smtClean="0"/>
              <a:t>‹#›</a:t>
            </a:fld>
            <a:endParaRPr lang="en-US"/>
          </a:p>
        </p:txBody>
      </p:sp>
    </p:spTree>
    <p:extLst>
      <p:ext uri="{BB962C8B-B14F-4D97-AF65-F5344CB8AC3E}">
        <p14:creationId xmlns:p14="http://schemas.microsoft.com/office/powerpoint/2010/main" val="494601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65B488-BA94-A444-82D6-398CCF54BF57}" type="datetimeFigureOut">
              <a:rPr lang="en-US" smtClean="0"/>
              <a:t>2/23/2017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E2BDEC-9AB4-A74C-94D8-A89FDF4F54DF}" type="slidenum">
              <a:rPr lang="en-US" smtClean="0"/>
              <a:t>‹#›</a:t>
            </a:fld>
            <a:endParaRPr lang="en-US"/>
          </a:p>
        </p:txBody>
      </p:sp>
    </p:spTree>
    <p:extLst>
      <p:ext uri="{BB962C8B-B14F-4D97-AF65-F5344CB8AC3E}">
        <p14:creationId xmlns:p14="http://schemas.microsoft.com/office/powerpoint/2010/main" val="811012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F65B488-BA94-A444-82D6-398CCF54BF57}" type="datetimeFigureOut">
              <a:rPr lang="en-US" smtClean="0"/>
              <a:t>2/23/2017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E2BDEC-9AB4-A74C-94D8-A89FDF4F54DF}" type="slidenum">
              <a:rPr lang="en-US" smtClean="0"/>
              <a:t>‹#›</a:t>
            </a:fld>
            <a:endParaRPr lang="en-US"/>
          </a:p>
        </p:txBody>
      </p:sp>
    </p:spTree>
    <p:extLst>
      <p:ext uri="{BB962C8B-B14F-4D97-AF65-F5344CB8AC3E}">
        <p14:creationId xmlns:p14="http://schemas.microsoft.com/office/powerpoint/2010/main" val="610010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F65B488-BA94-A444-82D6-398CCF54BF57}" type="datetimeFigureOut">
              <a:rPr lang="en-US" smtClean="0"/>
              <a:t>2/23/2017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E2BDEC-9AB4-A74C-94D8-A89FDF4F54DF}" type="slidenum">
              <a:rPr lang="en-US" smtClean="0"/>
              <a:t>‹#›</a:t>
            </a:fld>
            <a:endParaRPr lang="en-US"/>
          </a:p>
        </p:txBody>
      </p:sp>
    </p:spTree>
    <p:extLst>
      <p:ext uri="{BB962C8B-B14F-4D97-AF65-F5344CB8AC3E}">
        <p14:creationId xmlns:p14="http://schemas.microsoft.com/office/powerpoint/2010/main" val="3556771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F65B488-BA94-A444-82D6-398CCF54BF57}" type="datetimeFigureOut">
              <a:rPr lang="en-US" smtClean="0"/>
              <a:t>2/23/2017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E2BDEC-9AB4-A74C-94D8-A89FDF4F54DF}" type="slidenum">
              <a:rPr lang="en-US" smtClean="0"/>
              <a:t>‹#›</a:t>
            </a:fld>
            <a:endParaRPr lang="en-US"/>
          </a:p>
        </p:txBody>
      </p:sp>
    </p:spTree>
    <p:extLst>
      <p:ext uri="{BB962C8B-B14F-4D97-AF65-F5344CB8AC3E}">
        <p14:creationId xmlns:p14="http://schemas.microsoft.com/office/powerpoint/2010/main" val="14182317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F65B488-BA94-A444-82D6-398CCF54BF57}" type="datetimeFigureOut">
              <a:rPr lang="en-US" smtClean="0"/>
              <a:t>2/23/2017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E2BDEC-9AB4-A74C-94D8-A89FDF4F54DF}" type="slidenum">
              <a:rPr lang="en-US" smtClean="0"/>
              <a:t>‹#›</a:t>
            </a:fld>
            <a:endParaRPr lang="en-US"/>
          </a:p>
        </p:txBody>
      </p:sp>
    </p:spTree>
    <p:extLst>
      <p:ext uri="{BB962C8B-B14F-4D97-AF65-F5344CB8AC3E}">
        <p14:creationId xmlns:p14="http://schemas.microsoft.com/office/powerpoint/2010/main" val="13005788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65B488-BA94-A444-82D6-398CCF54BF57}" type="datetimeFigureOut">
              <a:rPr lang="en-US" smtClean="0"/>
              <a:t>2/23/2017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E2BDEC-9AB4-A74C-94D8-A89FDF4F54DF}" type="slidenum">
              <a:rPr lang="en-US" smtClean="0"/>
              <a:t>‹#›</a:t>
            </a:fld>
            <a:endParaRPr lang="en-US"/>
          </a:p>
        </p:txBody>
      </p:sp>
    </p:spTree>
    <p:extLst>
      <p:ext uri="{BB962C8B-B14F-4D97-AF65-F5344CB8AC3E}">
        <p14:creationId xmlns:p14="http://schemas.microsoft.com/office/powerpoint/2010/main" val="17398030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F65B488-BA94-A444-82D6-398CCF54BF57}" type="datetimeFigureOut">
              <a:rPr lang="en-US" smtClean="0"/>
              <a:t>2/23/2017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E2BDEC-9AB4-A74C-94D8-A89FDF4F54DF}" type="slidenum">
              <a:rPr lang="en-US" smtClean="0"/>
              <a:t>‹#›</a:t>
            </a:fld>
            <a:endParaRPr lang="en-US"/>
          </a:p>
        </p:txBody>
      </p:sp>
    </p:spTree>
    <p:extLst>
      <p:ext uri="{BB962C8B-B14F-4D97-AF65-F5344CB8AC3E}">
        <p14:creationId xmlns:p14="http://schemas.microsoft.com/office/powerpoint/2010/main" val="7321876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F65B488-BA94-A444-82D6-398CCF54BF57}" type="datetimeFigureOut">
              <a:rPr lang="en-US" smtClean="0"/>
              <a:t>2/23/2017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E2BDEC-9AB4-A74C-94D8-A89FDF4F54DF}" type="slidenum">
              <a:rPr lang="en-US" smtClean="0"/>
              <a:t>‹#›</a:t>
            </a:fld>
            <a:endParaRPr lang="en-US"/>
          </a:p>
        </p:txBody>
      </p:sp>
    </p:spTree>
    <p:extLst>
      <p:ext uri="{BB962C8B-B14F-4D97-AF65-F5344CB8AC3E}">
        <p14:creationId xmlns:p14="http://schemas.microsoft.com/office/powerpoint/2010/main" val="7966706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65B488-BA94-A444-82D6-398CCF54BF57}" type="datetimeFigureOut">
              <a:rPr lang="en-US" smtClean="0"/>
              <a:t>2/23/2017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E2BDEC-9AB4-A74C-94D8-A89FDF4F54DF}" type="slidenum">
              <a:rPr lang="en-US" smtClean="0"/>
              <a:t>‹#›</a:t>
            </a:fld>
            <a:endParaRPr lang="en-US"/>
          </a:p>
        </p:txBody>
      </p:sp>
    </p:spTree>
    <p:extLst>
      <p:ext uri="{BB962C8B-B14F-4D97-AF65-F5344CB8AC3E}">
        <p14:creationId xmlns:p14="http://schemas.microsoft.com/office/powerpoint/2010/main" val="17210099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1"/>
          </a:xfrm>
          <a:prstGeom prst="rect">
            <a:avLst/>
          </a:prstGeom>
        </p:spPr>
      </p:pic>
      <p:sp>
        <p:nvSpPr>
          <p:cNvPr id="2" name="Title 1"/>
          <p:cNvSpPr>
            <a:spLocks noGrp="1"/>
          </p:cNvSpPr>
          <p:nvPr>
            <p:ph type="ctrTitle"/>
          </p:nvPr>
        </p:nvSpPr>
        <p:spPr>
          <a:xfrm>
            <a:off x="910088" y="2951163"/>
            <a:ext cx="7772400" cy="2387600"/>
          </a:xfrm>
        </p:spPr>
        <p:txBody>
          <a:bodyPr/>
          <a:lstStyle/>
          <a:p>
            <a:r>
              <a:rPr lang="en-US" dirty="0">
                <a:solidFill>
                  <a:srgbClr val="C00000"/>
                </a:solidFill>
                <a:latin typeface="Avenir Next" charset="0"/>
                <a:ea typeface="Avenir Next" charset="0"/>
                <a:cs typeface="Avenir Next" charset="0"/>
              </a:rPr>
              <a:t>DOTADAS PARA SERVIR</a:t>
            </a:r>
            <a:endParaRPr lang="en-US" b="1" dirty="0">
              <a:solidFill>
                <a:srgbClr val="C00000"/>
              </a:solidFill>
              <a:latin typeface="Avenir Next" charset="0"/>
              <a:ea typeface="Avenir Next" charset="0"/>
              <a:cs typeface="Avenir Next" charset="0"/>
            </a:endParaRPr>
          </a:p>
        </p:txBody>
      </p:sp>
      <p:sp>
        <p:nvSpPr>
          <p:cNvPr id="3" name="Subtitle 2"/>
          <p:cNvSpPr>
            <a:spLocks noGrp="1"/>
          </p:cNvSpPr>
          <p:nvPr>
            <p:ph type="subTitle" idx="1"/>
          </p:nvPr>
        </p:nvSpPr>
        <p:spPr>
          <a:xfrm>
            <a:off x="1143000" y="5448092"/>
            <a:ext cx="6858000" cy="1655762"/>
          </a:xfrm>
        </p:spPr>
        <p:txBody>
          <a:bodyPr>
            <a:normAutofit/>
          </a:bodyPr>
          <a:lstStyle/>
          <a:p>
            <a:r>
              <a:rPr lang="en-US" sz="1400" dirty="0"/>
              <a:t>Por  Erna K. Johnson</a:t>
            </a:r>
          </a:p>
          <a:p>
            <a:r>
              <a:rPr lang="en-US" sz="1400" dirty="0" err="1"/>
              <a:t>Directora</a:t>
            </a:r>
            <a:r>
              <a:rPr lang="en-US" sz="1400" dirty="0"/>
              <a:t> de </a:t>
            </a:r>
            <a:r>
              <a:rPr lang="en-US" sz="1400" dirty="0" err="1"/>
              <a:t>Ministerio</a:t>
            </a:r>
            <a:r>
              <a:rPr lang="en-US" sz="1400" dirty="0"/>
              <a:t> de la </a:t>
            </a:r>
            <a:r>
              <a:rPr lang="en-US" sz="1400" dirty="0" err="1"/>
              <a:t>Mujer</a:t>
            </a:r>
            <a:endParaRPr lang="en-US" sz="1400" dirty="0"/>
          </a:p>
          <a:p>
            <a:r>
              <a:rPr lang="en-US" sz="1400" dirty="0"/>
              <a:t>División del </a:t>
            </a:r>
            <a:r>
              <a:rPr lang="en-US" sz="1400" dirty="0" err="1"/>
              <a:t>Pacífico</a:t>
            </a:r>
            <a:r>
              <a:rPr lang="en-US" sz="1400" dirty="0"/>
              <a:t> Sur de </a:t>
            </a:r>
            <a:r>
              <a:rPr lang="en-US" sz="1400" dirty="0" err="1"/>
              <a:t>los</a:t>
            </a:r>
            <a:r>
              <a:rPr lang="en-US" sz="1400" dirty="0"/>
              <a:t> </a:t>
            </a:r>
            <a:r>
              <a:rPr lang="en-US" sz="1400" dirty="0" err="1"/>
              <a:t>Adventistas</a:t>
            </a:r>
            <a:r>
              <a:rPr lang="en-US" sz="1400" dirty="0"/>
              <a:t> del </a:t>
            </a:r>
            <a:r>
              <a:rPr lang="en-US" sz="1400" dirty="0" err="1"/>
              <a:t>Séptimo</a:t>
            </a:r>
            <a:r>
              <a:rPr lang="en-US" sz="1400" dirty="0"/>
              <a:t> Día</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6067" y="5814203"/>
            <a:ext cx="832001" cy="582010"/>
          </a:xfrm>
          <a:prstGeom prst="rect">
            <a:avLst/>
          </a:prstGeom>
        </p:spPr>
      </p:pic>
    </p:spTree>
    <p:extLst>
      <p:ext uri="{BB962C8B-B14F-4D97-AF65-F5344CB8AC3E}">
        <p14:creationId xmlns:p14="http://schemas.microsoft.com/office/powerpoint/2010/main" val="11449482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40" y="0"/>
            <a:ext cx="9112484" cy="6858000"/>
          </a:xfrm>
          <a:prstGeom prst="rect">
            <a:avLst/>
          </a:prstGeom>
        </p:spPr>
      </p:pic>
      <p:sp>
        <p:nvSpPr>
          <p:cNvPr id="2" name="Title 1"/>
          <p:cNvSpPr>
            <a:spLocks noGrp="1"/>
          </p:cNvSpPr>
          <p:nvPr>
            <p:ph type="title"/>
          </p:nvPr>
        </p:nvSpPr>
        <p:spPr>
          <a:xfrm>
            <a:off x="1249751" y="537656"/>
            <a:ext cx="7886700" cy="1325563"/>
          </a:xfrm>
        </p:spPr>
        <p:txBody>
          <a:bodyPr>
            <a:normAutofit/>
          </a:bodyPr>
          <a:lstStyle/>
          <a:p>
            <a:pPr algn="ctr"/>
            <a:r>
              <a:rPr lang="en-US" sz="4000" i="1" dirty="0">
                <a:solidFill>
                  <a:schemeClr val="accent6">
                    <a:lumMod val="50000"/>
                  </a:schemeClr>
                </a:solidFill>
                <a:latin typeface="Palatino Linotype" charset="0"/>
                <a:ea typeface="Palatino Linotype" charset="0"/>
                <a:cs typeface="Palatino Linotype" charset="0"/>
              </a:rPr>
              <a:t>Erna Johnson</a:t>
            </a:r>
            <a:br>
              <a:rPr lang="en-US" sz="4000" i="1" dirty="0">
                <a:solidFill>
                  <a:schemeClr val="accent6">
                    <a:lumMod val="50000"/>
                  </a:schemeClr>
                </a:solidFill>
                <a:latin typeface="Palatino Linotype" charset="0"/>
                <a:ea typeface="Palatino Linotype" charset="0"/>
                <a:cs typeface="Palatino Linotype" charset="0"/>
              </a:rPr>
            </a:br>
            <a:r>
              <a:rPr lang="en-US" sz="4000" dirty="0" err="1"/>
              <a:t>Directora</a:t>
            </a:r>
            <a:r>
              <a:rPr lang="en-US" sz="4000" dirty="0"/>
              <a:t> de </a:t>
            </a:r>
            <a:r>
              <a:rPr lang="en-US" sz="4000" dirty="0" err="1"/>
              <a:t>Ministerio</a:t>
            </a:r>
            <a:r>
              <a:rPr lang="en-US" sz="4000" dirty="0"/>
              <a:t> de la </a:t>
            </a:r>
            <a:r>
              <a:rPr lang="en-US" sz="4000" dirty="0" err="1"/>
              <a:t>Mujer</a:t>
            </a:r>
            <a:endParaRPr lang="en-US" sz="4000" dirty="0"/>
          </a:p>
        </p:txBody>
      </p:sp>
      <p:sp>
        <p:nvSpPr>
          <p:cNvPr id="3" name="Content Placeholder 2"/>
          <p:cNvSpPr>
            <a:spLocks noGrp="1"/>
          </p:cNvSpPr>
          <p:nvPr>
            <p:ph idx="1"/>
          </p:nvPr>
        </p:nvSpPr>
        <p:spPr>
          <a:xfrm>
            <a:off x="628650" y="2347240"/>
            <a:ext cx="7886700" cy="3275518"/>
          </a:xfrm>
        </p:spPr>
        <p:txBody>
          <a:bodyPr>
            <a:normAutofit/>
          </a:bodyPr>
          <a:lstStyle/>
          <a:p>
            <a:pPr>
              <a:lnSpc>
                <a:spcPct val="100000"/>
              </a:lnSpc>
              <a:spcBef>
                <a:spcPts val="0"/>
              </a:spcBef>
            </a:pPr>
            <a:r>
              <a:rPr lang="en-US" dirty="0" err="1"/>
              <a:t>Cuando</a:t>
            </a:r>
            <a:r>
              <a:rPr lang="en-US" dirty="0"/>
              <a:t> Erna </a:t>
            </a:r>
            <a:r>
              <a:rPr lang="en-US" dirty="0" err="1"/>
              <a:t>reconoció</a:t>
            </a:r>
            <a:r>
              <a:rPr lang="en-US" dirty="0"/>
              <a:t> </a:t>
            </a:r>
            <a:r>
              <a:rPr lang="en-US" dirty="0" err="1"/>
              <a:t>cómo</a:t>
            </a:r>
            <a:r>
              <a:rPr lang="en-US" dirty="0"/>
              <a:t> </a:t>
            </a:r>
            <a:r>
              <a:rPr lang="en-US" dirty="0" err="1"/>
              <a:t>combinar</a:t>
            </a:r>
            <a:r>
              <a:rPr lang="en-US" dirty="0"/>
              <a:t> </a:t>
            </a:r>
            <a:r>
              <a:rPr lang="en-US" dirty="0" err="1"/>
              <a:t>sus</a:t>
            </a:r>
            <a:r>
              <a:rPr lang="en-US" dirty="0"/>
              <a:t> </a:t>
            </a:r>
            <a:r>
              <a:rPr lang="en-US" dirty="0" err="1"/>
              <a:t>dones</a:t>
            </a:r>
            <a:r>
              <a:rPr lang="en-US" dirty="0"/>
              <a:t> con </a:t>
            </a:r>
            <a:r>
              <a:rPr lang="en-US" dirty="0" err="1"/>
              <a:t>su</a:t>
            </a:r>
            <a:r>
              <a:rPr lang="en-US" dirty="0"/>
              <a:t> </a:t>
            </a:r>
            <a:r>
              <a:rPr lang="en-US" dirty="0" err="1"/>
              <a:t>pasión</a:t>
            </a:r>
            <a:r>
              <a:rPr lang="en-US" dirty="0"/>
              <a:t> </a:t>
            </a:r>
            <a:r>
              <a:rPr lang="en-US" dirty="0" err="1"/>
              <a:t>por</a:t>
            </a:r>
            <a:r>
              <a:rPr lang="en-US" dirty="0"/>
              <a:t> las </a:t>
            </a:r>
            <a:r>
              <a:rPr lang="en-US" dirty="0" err="1"/>
              <a:t>adolescente</a:t>
            </a:r>
            <a:r>
              <a:rPr lang="en-US" dirty="0"/>
              <a:t>, </a:t>
            </a:r>
            <a:r>
              <a:rPr lang="en-US" dirty="0" err="1"/>
              <a:t>organizó</a:t>
            </a:r>
            <a:r>
              <a:rPr lang="en-US" dirty="0"/>
              <a:t> </a:t>
            </a:r>
            <a:r>
              <a:rPr lang="en-US" dirty="0" err="1"/>
              <a:t>centenares</a:t>
            </a:r>
            <a:r>
              <a:rPr lang="en-US" dirty="0"/>
              <a:t> de </a:t>
            </a:r>
            <a:r>
              <a:rPr lang="en-US" dirty="0" err="1"/>
              <a:t>conferencias</a:t>
            </a:r>
            <a:r>
              <a:rPr lang="en-US" dirty="0"/>
              <a:t> para </a:t>
            </a:r>
            <a:r>
              <a:rPr lang="en-US" dirty="0" err="1"/>
              <a:t>jovencitas</a:t>
            </a:r>
            <a:r>
              <a:rPr lang="en-US" dirty="0"/>
              <a:t> y </a:t>
            </a:r>
            <a:r>
              <a:rPr lang="en-US" dirty="0" err="1"/>
              <a:t>entrenó</a:t>
            </a:r>
            <a:r>
              <a:rPr lang="en-US" dirty="0"/>
              <a:t> a </a:t>
            </a:r>
            <a:r>
              <a:rPr lang="en-US" dirty="0" err="1"/>
              <a:t>otros</a:t>
            </a:r>
            <a:r>
              <a:rPr lang="en-US" dirty="0"/>
              <a:t> para que </a:t>
            </a:r>
            <a:r>
              <a:rPr lang="en-US" dirty="0" err="1"/>
              <a:t>siguieran</a:t>
            </a:r>
            <a:r>
              <a:rPr lang="en-US" dirty="0"/>
              <a:t> </a:t>
            </a:r>
            <a:r>
              <a:rPr lang="en-US" dirty="0" err="1"/>
              <a:t>su</a:t>
            </a:r>
            <a:r>
              <a:rPr lang="en-US" dirty="0"/>
              <a:t> </a:t>
            </a:r>
            <a:r>
              <a:rPr lang="en-US" dirty="0" err="1"/>
              <a:t>ejemplo</a:t>
            </a:r>
            <a:r>
              <a:rPr lang="en-US" dirty="0"/>
              <a:t>. </a:t>
            </a:r>
          </a:p>
          <a:p>
            <a:pPr marL="0" indent="0">
              <a:lnSpc>
                <a:spcPct val="100000"/>
              </a:lnSpc>
              <a:spcBef>
                <a:spcPts val="0"/>
              </a:spcBef>
              <a:buNone/>
            </a:pPr>
            <a:endParaRPr lang="en-US" dirty="0"/>
          </a:p>
          <a:p>
            <a:pPr>
              <a:lnSpc>
                <a:spcPct val="100000"/>
              </a:lnSpc>
              <a:spcBef>
                <a:spcPts val="0"/>
              </a:spcBef>
            </a:pPr>
            <a:r>
              <a:rPr lang="es-MX" dirty="0" err="1"/>
              <a:t>Erna</a:t>
            </a:r>
            <a:r>
              <a:rPr lang="es-MX" dirty="0"/>
              <a:t> hubiera deseado saber </a:t>
            </a:r>
            <a:r>
              <a:rPr lang="es-MX" dirty="0"/>
              <a:t>cuáles eran sus dones a</a:t>
            </a:r>
            <a:r>
              <a:rPr lang="es-MX" dirty="0"/>
              <a:t>l principio de su carrera, como esposa de pastor. </a:t>
            </a:r>
            <a:endParaRPr lang="en-US" dirty="0"/>
          </a:p>
        </p:txBody>
      </p:sp>
    </p:spTree>
    <p:extLst>
      <p:ext uri="{BB962C8B-B14F-4D97-AF65-F5344CB8AC3E}">
        <p14:creationId xmlns:p14="http://schemas.microsoft.com/office/powerpoint/2010/main" val="10265067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40" y="0"/>
            <a:ext cx="9112484" cy="6858000"/>
          </a:xfrm>
          <a:prstGeom prst="rect">
            <a:avLst/>
          </a:prstGeom>
        </p:spPr>
      </p:pic>
      <p:sp>
        <p:nvSpPr>
          <p:cNvPr id="2" name="Title 1"/>
          <p:cNvSpPr>
            <a:spLocks noGrp="1"/>
          </p:cNvSpPr>
          <p:nvPr>
            <p:ph type="title"/>
          </p:nvPr>
        </p:nvSpPr>
        <p:spPr>
          <a:xfrm>
            <a:off x="1577555" y="589415"/>
            <a:ext cx="7886700" cy="1325563"/>
          </a:xfrm>
        </p:spPr>
        <p:txBody>
          <a:bodyPr>
            <a:normAutofit/>
          </a:bodyPr>
          <a:lstStyle/>
          <a:p>
            <a:pPr algn="ctr"/>
            <a:r>
              <a:rPr lang="en-US" i="1" dirty="0">
                <a:solidFill>
                  <a:schemeClr val="accent6">
                    <a:lumMod val="50000"/>
                  </a:schemeClr>
                </a:solidFill>
                <a:latin typeface="Palatino Linotype" charset="0"/>
                <a:ea typeface="Palatino Linotype" charset="0"/>
                <a:cs typeface="Palatino Linotype" charset="0"/>
              </a:rPr>
              <a:t>Mona </a:t>
            </a:r>
            <a:r>
              <a:rPr lang="en-US" i="1" dirty="0" err="1">
                <a:solidFill>
                  <a:schemeClr val="accent6">
                    <a:lumMod val="50000"/>
                  </a:schemeClr>
                </a:solidFill>
                <a:latin typeface="Palatino Linotype" charset="0"/>
                <a:ea typeface="Palatino Linotype" charset="0"/>
                <a:cs typeface="Palatino Linotype" charset="0"/>
              </a:rPr>
              <a:t>Giheno</a:t>
            </a:r>
            <a:br>
              <a:rPr lang="en-US" i="1" dirty="0">
                <a:solidFill>
                  <a:schemeClr val="accent6">
                    <a:lumMod val="50000"/>
                  </a:schemeClr>
                </a:solidFill>
                <a:latin typeface="Palatino Linotype" charset="0"/>
                <a:ea typeface="Palatino Linotype" charset="0"/>
                <a:cs typeface="Palatino Linotype" charset="0"/>
              </a:rPr>
            </a:br>
            <a:r>
              <a:rPr lang="en-US" sz="4000" dirty="0" err="1"/>
              <a:t>mentora</a:t>
            </a:r>
            <a:r>
              <a:rPr lang="en-US" sz="4000" dirty="0"/>
              <a:t> de </a:t>
            </a:r>
            <a:r>
              <a:rPr lang="en-US" sz="4000" dirty="0" err="1"/>
              <a:t>mujeres</a:t>
            </a:r>
            <a:r>
              <a:rPr lang="en-US" sz="4000" dirty="0"/>
              <a:t> </a:t>
            </a:r>
            <a:r>
              <a:rPr lang="en-US" sz="4000" dirty="0" err="1"/>
              <a:t>jóvenes</a:t>
            </a:r>
            <a:endParaRPr lang="en-US" sz="4000" dirty="0"/>
          </a:p>
        </p:txBody>
      </p:sp>
      <p:sp>
        <p:nvSpPr>
          <p:cNvPr id="3" name="Content Placeholder 2"/>
          <p:cNvSpPr>
            <a:spLocks noGrp="1"/>
          </p:cNvSpPr>
          <p:nvPr>
            <p:ph idx="1"/>
          </p:nvPr>
        </p:nvSpPr>
        <p:spPr>
          <a:xfrm>
            <a:off x="663156" y="2222440"/>
            <a:ext cx="7886700" cy="4351338"/>
          </a:xfrm>
        </p:spPr>
        <p:txBody>
          <a:bodyPr>
            <a:normAutofit lnSpcReduction="10000"/>
          </a:bodyPr>
          <a:lstStyle/>
          <a:p>
            <a:pPr>
              <a:lnSpc>
                <a:spcPct val="100000"/>
              </a:lnSpc>
              <a:spcBef>
                <a:spcPts val="0"/>
              </a:spcBef>
              <a:defRPr/>
            </a:pPr>
            <a:r>
              <a:rPr lang="en-US" dirty="0"/>
              <a:t>Mona </a:t>
            </a:r>
            <a:r>
              <a:rPr lang="en-US" dirty="0" err="1"/>
              <a:t>descubrió</a:t>
            </a:r>
            <a:r>
              <a:rPr lang="en-US" dirty="0"/>
              <a:t> que </a:t>
            </a:r>
            <a:r>
              <a:rPr lang="en-US" dirty="0" err="1"/>
              <a:t>sus</a:t>
            </a:r>
            <a:r>
              <a:rPr lang="en-US" dirty="0"/>
              <a:t> </a:t>
            </a:r>
            <a:r>
              <a:rPr lang="en-US" dirty="0" err="1"/>
              <a:t>dones</a:t>
            </a:r>
            <a:r>
              <a:rPr lang="en-US" dirty="0"/>
              <a:t> </a:t>
            </a:r>
            <a:r>
              <a:rPr lang="en-US" dirty="0" err="1"/>
              <a:t>espirituales</a:t>
            </a:r>
            <a:r>
              <a:rPr lang="en-US" dirty="0"/>
              <a:t> son </a:t>
            </a:r>
            <a:r>
              <a:rPr lang="en-US" dirty="0" err="1"/>
              <a:t>enseñar</a:t>
            </a:r>
            <a:r>
              <a:rPr lang="en-US" dirty="0"/>
              <a:t> y </a:t>
            </a:r>
            <a:r>
              <a:rPr lang="en-US" dirty="0" err="1"/>
              <a:t>ayudar</a:t>
            </a:r>
            <a:r>
              <a:rPr lang="en-US" dirty="0"/>
              <a:t> a las </a:t>
            </a:r>
            <a:r>
              <a:rPr lang="en-US" dirty="0" err="1"/>
              <a:t>adolescentes</a:t>
            </a:r>
            <a:r>
              <a:rPr lang="en-US" dirty="0"/>
              <a:t>.</a:t>
            </a:r>
          </a:p>
          <a:p>
            <a:pPr marL="0" indent="0">
              <a:lnSpc>
                <a:spcPct val="100000"/>
              </a:lnSpc>
              <a:spcBef>
                <a:spcPts val="0"/>
              </a:spcBef>
              <a:buNone/>
              <a:defRPr/>
            </a:pPr>
            <a:endParaRPr lang="en-US" dirty="0"/>
          </a:p>
          <a:p>
            <a:pPr>
              <a:lnSpc>
                <a:spcPct val="100000"/>
              </a:lnSpc>
              <a:spcBef>
                <a:spcPts val="0"/>
              </a:spcBef>
              <a:defRPr/>
            </a:pPr>
            <a:r>
              <a:rPr lang="en-US" dirty="0" err="1"/>
              <a:t>Ahora</a:t>
            </a:r>
            <a:r>
              <a:rPr lang="en-US" dirty="0"/>
              <a:t> Mona </a:t>
            </a:r>
            <a:r>
              <a:rPr lang="en-US" dirty="0" err="1"/>
              <a:t>presenta</a:t>
            </a:r>
            <a:r>
              <a:rPr lang="en-US" dirty="0"/>
              <a:t> </a:t>
            </a:r>
            <a:r>
              <a:rPr lang="en-US" dirty="0" err="1"/>
              <a:t>los</a:t>
            </a:r>
            <a:r>
              <a:rPr lang="en-US" dirty="0"/>
              <a:t> </a:t>
            </a:r>
            <a:r>
              <a:rPr lang="en-US" dirty="0" err="1"/>
              <a:t>programas</a:t>
            </a:r>
            <a:r>
              <a:rPr lang="en-US" dirty="0"/>
              <a:t> de </a:t>
            </a:r>
            <a:r>
              <a:rPr lang="en-US" dirty="0" err="1"/>
              <a:t>Ministerio</a:t>
            </a:r>
            <a:r>
              <a:rPr lang="en-US" dirty="0"/>
              <a:t> de la </a:t>
            </a:r>
            <a:r>
              <a:rPr lang="en-US" dirty="0" err="1"/>
              <a:t>Mujer</a:t>
            </a:r>
            <a:r>
              <a:rPr lang="en-US" dirty="0"/>
              <a:t>: </a:t>
            </a:r>
            <a:r>
              <a:rPr lang="en-US" i="1" dirty="0" err="1"/>
              <a:t>Belleza</a:t>
            </a:r>
            <a:r>
              <a:rPr lang="en-US" i="1" dirty="0"/>
              <a:t> Real, </a:t>
            </a:r>
            <a:r>
              <a:rPr lang="es-MX" i="1" dirty="0"/>
              <a:t>Mi Yo Real, Amigos Reales, y Amor </a:t>
            </a:r>
            <a:r>
              <a:rPr lang="es-MX" i="1" dirty="0"/>
              <a:t>Real . </a:t>
            </a:r>
            <a:r>
              <a:rPr lang="es-MX" dirty="0"/>
              <a:t>Ofrece también programas para niñas pequeñas</a:t>
            </a:r>
            <a:r>
              <a:rPr lang="en-US" dirty="0"/>
              <a:t>.</a:t>
            </a:r>
          </a:p>
          <a:p>
            <a:pPr marL="0" indent="0">
              <a:lnSpc>
                <a:spcPct val="100000"/>
              </a:lnSpc>
              <a:spcBef>
                <a:spcPts val="0"/>
              </a:spcBef>
              <a:buNone/>
              <a:defRPr/>
            </a:pPr>
            <a:endParaRPr lang="en-US" dirty="0"/>
          </a:p>
          <a:p>
            <a:pPr>
              <a:lnSpc>
                <a:spcPct val="100000"/>
              </a:lnSpc>
              <a:spcBef>
                <a:spcPts val="0"/>
              </a:spcBef>
            </a:pPr>
            <a:r>
              <a:rPr lang="en-US" dirty="0"/>
              <a:t>Mona </a:t>
            </a:r>
            <a:r>
              <a:rPr lang="en-US" dirty="0" err="1"/>
              <a:t>creó</a:t>
            </a:r>
            <a:r>
              <a:rPr lang="en-US" dirty="0"/>
              <a:t> y dirige </a:t>
            </a:r>
            <a:r>
              <a:rPr lang="en-US" dirty="0" err="1"/>
              <a:t>una</a:t>
            </a:r>
            <a:r>
              <a:rPr lang="en-US" dirty="0"/>
              <a:t> </a:t>
            </a:r>
            <a:r>
              <a:rPr lang="en-US" dirty="0" err="1"/>
              <a:t>serie</a:t>
            </a:r>
            <a:r>
              <a:rPr lang="en-US" dirty="0"/>
              <a:t> de television para Hope TV Channel </a:t>
            </a:r>
            <a:r>
              <a:rPr lang="en-US" dirty="0" err="1"/>
              <a:t>dirigida</a:t>
            </a:r>
            <a:r>
              <a:rPr lang="en-US" dirty="0"/>
              <a:t> a las </a:t>
            </a:r>
            <a:r>
              <a:rPr lang="en-US" dirty="0" err="1"/>
              <a:t>jovencitas</a:t>
            </a:r>
            <a:r>
              <a:rPr lang="en-US" dirty="0"/>
              <a:t>. </a:t>
            </a:r>
          </a:p>
        </p:txBody>
      </p:sp>
    </p:spTree>
    <p:extLst>
      <p:ext uri="{BB962C8B-B14F-4D97-AF65-F5344CB8AC3E}">
        <p14:creationId xmlns:p14="http://schemas.microsoft.com/office/powerpoint/2010/main" val="16922636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40" y="0"/>
            <a:ext cx="9112484" cy="6858000"/>
          </a:xfrm>
          <a:prstGeom prst="rect">
            <a:avLst/>
          </a:prstGeom>
        </p:spPr>
      </p:pic>
      <p:sp>
        <p:nvSpPr>
          <p:cNvPr id="2" name="Title 1"/>
          <p:cNvSpPr>
            <a:spLocks noGrp="1"/>
          </p:cNvSpPr>
          <p:nvPr>
            <p:ph type="title"/>
          </p:nvPr>
        </p:nvSpPr>
        <p:spPr>
          <a:xfrm>
            <a:off x="1059973" y="416885"/>
            <a:ext cx="7886700" cy="1325563"/>
          </a:xfrm>
        </p:spPr>
        <p:txBody>
          <a:bodyPr>
            <a:normAutofit fontScale="90000"/>
          </a:bodyPr>
          <a:lstStyle/>
          <a:p>
            <a:pPr algn="ctr"/>
            <a:r>
              <a:rPr lang="en-US" i="1" dirty="0">
                <a:solidFill>
                  <a:schemeClr val="accent6">
                    <a:lumMod val="50000"/>
                  </a:schemeClr>
                </a:solidFill>
                <a:latin typeface="Palatino Linotype" charset="0"/>
                <a:ea typeface="Palatino Linotype" charset="0"/>
                <a:cs typeface="Palatino Linotype" charset="0"/>
              </a:rPr>
              <a:t>Catherine Booth</a:t>
            </a:r>
            <a:br>
              <a:rPr lang="en-US" i="1" dirty="0">
                <a:solidFill>
                  <a:schemeClr val="accent6">
                    <a:lumMod val="50000"/>
                  </a:schemeClr>
                </a:solidFill>
                <a:latin typeface="Palatino Linotype" charset="0"/>
                <a:ea typeface="Palatino Linotype" charset="0"/>
                <a:cs typeface="Palatino Linotype" charset="0"/>
              </a:rPr>
            </a:br>
            <a:r>
              <a:rPr lang="en-US" dirty="0" err="1"/>
              <a:t>madre</a:t>
            </a:r>
            <a:r>
              <a:rPr lang="en-US" dirty="0"/>
              <a:t> del </a:t>
            </a:r>
            <a:r>
              <a:rPr lang="en-US" dirty="0" err="1"/>
              <a:t>Ejército</a:t>
            </a:r>
            <a:r>
              <a:rPr lang="en-US" dirty="0"/>
              <a:t> de </a:t>
            </a:r>
            <a:r>
              <a:rPr lang="en-US" dirty="0" err="1"/>
              <a:t>Salvación</a:t>
            </a:r>
            <a:br>
              <a:rPr lang="en-US" dirty="0"/>
            </a:br>
            <a:r>
              <a:rPr lang="en-US" sz="2100" dirty="0"/>
              <a:t>1829-1890</a:t>
            </a:r>
          </a:p>
        </p:txBody>
      </p:sp>
      <p:sp>
        <p:nvSpPr>
          <p:cNvPr id="3" name="Content Placeholder 2"/>
          <p:cNvSpPr>
            <a:spLocks noGrp="1"/>
          </p:cNvSpPr>
          <p:nvPr>
            <p:ph idx="1"/>
          </p:nvPr>
        </p:nvSpPr>
        <p:spPr>
          <a:xfrm>
            <a:off x="628650" y="2532990"/>
            <a:ext cx="7886700" cy="3574511"/>
          </a:xfrm>
        </p:spPr>
        <p:txBody>
          <a:bodyPr>
            <a:normAutofit/>
          </a:bodyPr>
          <a:lstStyle/>
          <a:p>
            <a:pPr>
              <a:lnSpc>
                <a:spcPct val="100000"/>
              </a:lnSpc>
              <a:spcBef>
                <a:spcPts val="0"/>
              </a:spcBef>
              <a:defRPr/>
            </a:pPr>
            <a:r>
              <a:rPr lang="en-US" dirty="0" err="1"/>
              <a:t>Aun</a:t>
            </a:r>
            <a:r>
              <a:rPr lang="en-US" dirty="0"/>
              <a:t> </a:t>
            </a:r>
            <a:r>
              <a:rPr lang="en-US" dirty="0" err="1"/>
              <a:t>cuando</a:t>
            </a:r>
            <a:r>
              <a:rPr lang="en-US" dirty="0"/>
              <a:t> </a:t>
            </a:r>
            <a:r>
              <a:rPr lang="en-US" dirty="0" err="1"/>
              <a:t>sufrió</a:t>
            </a:r>
            <a:r>
              <a:rPr lang="en-US" dirty="0"/>
              <a:t> de </a:t>
            </a:r>
            <a:r>
              <a:rPr lang="en-US" dirty="0" err="1"/>
              <a:t>serias</a:t>
            </a:r>
            <a:r>
              <a:rPr lang="en-US" dirty="0"/>
              <a:t> </a:t>
            </a:r>
            <a:r>
              <a:rPr lang="en-US" dirty="0" err="1"/>
              <a:t>enfermedades</a:t>
            </a:r>
            <a:r>
              <a:rPr lang="en-US" dirty="0"/>
              <a:t> </a:t>
            </a:r>
            <a:r>
              <a:rPr lang="en-US" dirty="0" err="1"/>
              <a:t>durante</a:t>
            </a:r>
            <a:r>
              <a:rPr lang="en-US" dirty="0"/>
              <a:t> </a:t>
            </a:r>
            <a:r>
              <a:rPr lang="en-US" dirty="0" err="1"/>
              <a:t>su</a:t>
            </a:r>
            <a:r>
              <a:rPr lang="en-US" dirty="0"/>
              <a:t> </a:t>
            </a:r>
            <a:r>
              <a:rPr lang="en-US" dirty="0" err="1"/>
              <a:t>vida</a:t>
            </a:r>
            <a:r>
              <a:rPr lang="en-US" dirty="0"/>
              <a:t>, Catherine y </a:t>
            </a:r>
            <a:r>
              <a:rPr lang="en-US" dirty="0" err="1"/>
              <a:t>su</a:t>
            </a:r>
            <a:r>
              <a:rPr lang="en-US" dirty="0"/>
              <a:t> </a:t>
            </a:r>
            <a:r>
              <a:rPr lang="en-US" dirty="0" err="1"/>
              <a:t>esposo</a:t>
            </a:r>
            <a:r>
              <a:rPr lang="en-US" dirty="0"/>
              <a:t> </a:t>
            </a:r>
            <a:r>
              <a:rPr lang="en-US" dirty="0" err="1"/>
              <a:t>comenzaron</a:t>
            </a:r>
            <a:r>
              <a:rPr lang="en-US" dirty="0"/>
              <a:t> el </a:t>
            </a:r>
            <a:r>
              <a:rPr lang="en-US" dirty="0" err="1"/>
              <a:t>movimiento</a:t>
            </a:r>
            <a:r>
              <a:rPr lang="en-US" dirty="0"/>
              <a:t> </a:t>
            </a:r>
            <a:r>
              <a:rPr lang="en-US" dirty="0" err="1"/>
              <a:t>llamado</a:t>
            </a:r>
            <a:r>
              <a:rPr lang="en-US" dirty="0"/>
              <a:t> </a:t>
            </a:r>
            <a:r>
              <a:rPr lang="en-US" dirty="0" err="1"/>
              <a:t>más</a:t>
            </a:r>
            <a:r>
              <a:rPr lang="en-US" dirty="0"/>
              <a:t> </a:t>
            </a:r>
            <a:r>
              <a:rPr lang="en-US" dirty="0" err="1"/>
              <a:t>tarde</a:t>
            </a:r>
            <a:r>
              <a:rPr lang="en-US" dirty="0"/>
              <a:t> </a:t>
            </a:r>
            <a:r>
              <a:rPr lang="en-US" dirty="0" err="1"/>
              <a:t>Ejército</a:t>
            </a:r>
            <a:r>
              <a:rPr lang="en-US" dirty="0"/>
              <a:t> de </a:t>
            </a:r>
            <a:r>
              <a:rPr lang="en-US" dirty="0" err="1"/>
              <a:t>Salvación</a:t>
            </a:r>
            <a:r>
              <a:rPr lang="en-US" dirty="0"/>
              <a:t>. </a:t>
            </a:r>
          </a:p>
          <a:p>
            <a:pPr>
              <a:lnSpc>
                <a:spcPct val="100000"/>
              </a:lnSpc>
              <a:spcBef>
                <a:spcPts val="0"/>
              </a:spcBef>
              <a:defRPr/>
            </a:pPr>
            <a:endParaRPr lang="en-US" dirty="0"/>
          </a:p>
          <a:p>
            <a:pPr>
              <a:lnSpc>
                <a:spcPct val="100000"/>
              </a:lnSpc>
              <a:spcBef>
                <a:spcPts val="0"/>
              </a:spcBef>
              <a:defRPr/>
            </a:pPr>
            <a:r>
              <a:rPr lang="en-US" dirty="0"/>
              <a:t>A la </a:t>
            </a:r>
            <a:r>
              <a:rPr lang="en-US" dirty="0" err="1"/>
              <a:t>edad</a:t>
            </a:r>
            <a:r>
              <a:rPr lang="en-US" dirty="0"/>
              <a:t> de </a:t>
            </a:r>
            <a:r>
              <a:rPr lang="en-US" dirty="0" err="1"/>
              <a:t>nueve</a:t>
            </a:r>
            <a:r>
              <a:rPr lang="en-US" dirty="0"/>
              <a:t> </a:t>
            </a:r>
            <a:r>
              <a:rPr lang="en-US" dirty="0" err="1"/>
              <a:t>años</a:t>
            </a:r>
            <a:r>
              <a:rPr lang="en-US" dirty="0"/>
              <a:t>, Catherine </a:t>
            </a:r>
            <a:r>
              <a:rPr lang="en-US" dirty="0" err="1"/>
              <a:t>inició</a:t>
            </a:r>
            <a:r>
              <a:rPr lang="en-US" dirty="0"/>
              <a:t> </a:t>
            </a:r>
            <a:r>
              <a:rPr lang="en-US" dirty="0" err="1"/>
              <a:t>su</a:t>
            </a:r>
            <a:r>
              <a:rPr lang="en-US" dirty="0"/>
              <a:t> </a:t>
            </a:r>
            <a:r>
              <a:rPr lang="en-US" dirty="0" err="1"/>
              <a:t>pasión</a:t>
            </a:r>
            <a:r>
              <a:rPr lang="en-US" dirty="0"/>
              <a:t> </a:t>
            </a:r>
            <a:r>
              <a:rPr lang="en-US" dirty="0" err="1"/>
              <a:t>por</a:t>
            </a:r>
            <a:r>
              <a:rPr lang="en-US" dirty="0"/>
              <a:t> </a:t>
            </a:r>
            <a:r>
              <a:rPr lang="en-US" dirty="0" err="1"/>
              <a:t>su</a:t>
            </a:r>
            <a:r>
              <a:rPr lang="en-US" dirty="0"/>
              <a:t> </a:t>
            </a:r>
            <a:r>
              <a:rPr lang="en-US" dirty="0" err="1"/>
              <a:t>larga</a:t>
            </a:r>
            <a:r>
              <a:rPr lang="en-US" dirty="0"/>
              <a:t> </a:t>
            </a:r>
            <a:r>
              <a:rPr lang="en-US" dirty="0" err="1"/>
              <a:t>misión</a:t>
            </a:r>
            <a:r>
              <a:rPr lang="en-US" dirty="0"/>
              <a:t> de </a:t>
            </a:r>
            <a:r>
              <a:rPr lang="en-US" dirty="0" err="1"/>
              <a:t>ayudar</a:t>
            </a:r>
            <a:r>
              <a:rPr lang="en-US" dirty="0"/>
              <a:t> a </a:t>
            </a:r>
            <a:r>
              <a:rPr lang="en-US" dirty="0" err="1"/>
              <a:t>los</a:t>
            </a:r>
            <a:r>
              <a:rPr lang="en-US" dirty="0"/>
              <a:t> </a:t>
            </a:r>
            <a:r>
              <a:rPr lang="en-US" dirty="0" err="1"/>
              <a:t>pobres</a:t>
            </a:r>
            <a:r>
              <a:rPr lang="en-US" dirty="0"/>
              <a:t> y </a:t>
            </a:r>
            <a:r>
              <a:rPr lang="en-US" dirty="0" err="1"/>
              <a:t>oprimidos</a:t>
            </a:r>
            <a:r>
              <a:rPr lang="en-US" dirty="0"/>
              <a:t>. </a:t>
            </a:r>
          </a:p>
        </p:txBody>
      </p:sp>
    </p:spTree>
    <p:extLst>
      <p:ext uri="{BB962C8B-B14F-4D97-AF65-F5344CB8AC3E}">
        <p14:creationId xmlns:p14="http://schemas.microsoft.com/office/powerpoint/2010/main" val="16868729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40" y="0"/>
            <a:ext cx="9112484" cy="6858000"/>
          </a:xfrm>
          <a:prstGeom prst="rect">
            <a:avLst/>
          </a:prstGeom>
        </p:spPr>
      </p:pic>
      <p:sp>
        <p:nvSpPr>
          <p:cNvPr id="2" name="Title 1"/>
          <p:cNvSpPr>
            <a:spLocks noGrp="1"/>
          </p:cNvSpPr>
          <p:nvPr>
            <p:ph type="title"/>
          </p:nvPr>
        </p:nvSpPr>
        <p:spPr>
          <a:xfrm>
            <a:off x="990960" y="416885"/>
            <a:ext cx="7886700" cy="1325563"/>
          </a:xfrm>
        </p:spPr>
        <p:txBody>
          <a:bodyPr>
            <a:normAutofit fontScale="90000"/>
          </a:bodyPr>
          <a:lstStyle/>
          <a:p>
            <a:pPr algn="ctr"/>
            <a:r>
              <a:rPr lang="en-US" i="1" dirty="0">
                <a:solidFill>
                  <a:schemeClr val="accent6">
                    <a:lumMod val="50000"/>
                  </a:schemeClr>
                </a:solidFill>
                <a:latin typeface="Palatino Linotype" charset="0"/>
                <a:ea typeface="Palatino Linotype" charset="0"/>
                <a:cs typeface="Palatino Linotype" charset="0"/>
              </a:rPr>
              <a:t>Elena G. White</a:t>
            </a:r>
            <a:br>
              <a:rPr lang="en-US" i="1" dirty="0">
                <a:solidFill>
                  <a:schemeClr val="accent6">
                    <a:lumMod val="50000"/>
                  </a:schemeClr>
                </a:solidFill>
                <a:latin typeface="Palatino Linotype" charset="0"/>
                <a:ea typeface="Palatino Linotype" charset="0"/>
                <a:cs typeface="Palatino Linotype" charset="0"/>
              </a:rPr>
            </a:br>
            <a:r>
              <a:rPr lang="en-US" dirty="0" err="1"/>
              <a:t>mensajera</a:t>
            </a:r>
            <a:r>
              <a:rPr lang="en-US" dirty="0"/>
              <a:t> de Dios</a:t>
            </a:r>
            <a:br>
              <a:rPr lang="en-US" dirty="0"/>
            </a:br>
            <a:r>
              <a:rPr lang="en-US" sz="2100" dirty="0"/>
              <a:t>1827-1915</a:t>
            </a:r>
          </a:p>
        </p:txBody>
      </p:sp>
      <p:sp>
        <p:nvSpPr>
          <p:cNvPr id="3" name="Content Placeholder 2"/>
          <p:cNvSpPr>
            <a:spLocks noGrp="1"/>
          </p:cNvSpPr>
          <p:nvPr>
            <p:ph idx="1"/>
          </p:nvPr>
        </p:nvSpPr>
        <p:spPr>
          <a:xfrm>
            <a:off x="628650" y="2343210"/>
            <a:ext cx="7886700" cy="4351338"/>
          </a:xfrm>
        </p:spPr>
        <p:txBody>
          <a:bodyPr>
            <a:normAutofit lnSpcReduction="10000"/>
          </a:bodyPr>
          <a:lstStyle/>
          <a:p>
            <a:pPr>
              <a:lnSpc>
                <a:spcPct val="100000"/>
              </a:lnSpc>
              <a:spcBef>
                <a:spcPts val="0"/>
              </a:spcBef>
              <a:defRPr/>
            </a:pPr>
            <a:r>
              <a:rPr lang="en-US" dirty="0"/>
              <a:t>A </a:t>
            </a:r>
            <a:r>
              <a:rPr lang="en-US" dirty="0" err="1"/>
              <a:t>pesar</a:t>
            </a:r>
            <a:r>
              <a:rPr lang="en-US" dirty="0"/>
              <a:t> de </a:t>
            </a:r>
            <a:r>
              <a:rPr lang="en-US" dirty="0" err="1"/>
              <a:t>de</a:t>
            </a:r>
            <a:r>
              <a:rPr lang="en-US" dirty="0"/>
              <a:t> </a:t>
            </a:r>
            <a:r>
              <a:rPr lang="en-US" dirty="0" err="1"/>
              <a:t>su</a:t>
            </a:r>
            <a:r>
              <a:rPr lang="en-US" dirty="0"/>
              <a:t> </a:t>
            </a:r>
            <a:r>
              <a:rPr lang="en-US" dirty="0" err="1"/>
              <a:t>poca</a:t>
            </a:r>
            <a:r>
              <a:rPr lang="en-US" dirty="0"/>
              <a:t> </a:t>
            </a:r>
            <a:r>
              <a:rPr lang="en-US" dirty="0" err="1"/>
              <a:t>educación</a:t>
            </a:r>
            <a:r>
              <a:rPr lang="en-US" dirty="0"/>
              <a:t> y de </a:t>
            </a:r>
            <a:r>
              <a:rPr lang="en-US" dirty="0" err="1"/>
              <a:t>sufrir</a:t>
            </a:r>
            <a:r>
              <a:rPr lang="en-US" dirty="0"/>
              <a:t> </a:t>
            </a:r>
            <a:r>
              <a:rPr lang="en-US" dirty="0" err="1"/>
              <a:t>enfermedad</a:t>
            </a:r>
            <a:r>
              <a:rPr lang="en-US" dirty="0"/>
              <a:t> </a:t>
            </a:r>
            <a:r>
              <a:rPr lang="en-US" dirty="0" err="1"/>
              <a:t>durante</a:t>
            </a:r>
            <a:r>
              <a:rPr lang="en-US" dirty="0"/>
              <a:t> </a:t>
            </a:r>
            <a:r>
              <a:rPr lang="en-US" dirty="0" err="1"/>
              <a:t>su</a:t>
            </a:r>
            <a:r>
              <a:rPr lang="en-US" dirty="0"/>
              <a:t> </a:t>
            </a:r>
            <a:r>
              <a:rPr lang="en-US" dirty="0" err="1"/>
              <a:t>infancia</a:t>
            </a:r>
            <a:r>
              <a:rPr lang="en-US" dirty="0"/>
              <a:t>, Elena G. White y </a:t>
            </a:r>
            <a:r>
              <a:rPr lang="en-US" dirty="0" err="1"/>
              <a:t>su</a:t>
            </a:r>
            <a:r>
              <a:rPr lang="en-US" dirty="0"/>
              <a:t> </a:t>
            </a:r>
            <a:r>
              <a:rPr lang="en-US" dirty="0" err="1"/>
              <a:t>esposo</a:t>
            </a:r>
            <a:r>
              <a:rPr lang="en-US" dirty="0"/>
              <a:t> Jaime, </a:t>
            </a:r>
            <a:r>
              <a:rPr lang="en-US" dirty="0" err="1"/>
              <a:t>fundaron</a:t>
            </a:r>
            <a:r>
              <a:rPr lang="en-US" dirty="0"/>
              <a:t> un </a:t>
            </a:r>
            <a:r>
              <a:rPr lang="en-US" dirty="0" err="1"/>
              <a:t>movimiento</a:t>
            </a:r>
            <a:r>
              <a:rPr lang="en-US" dirty="0"/>
              <a:t> </a:t>
            </a:r>
            <a:r>
              <a:rPr lang="en-US" dirty="0" err="1"/>
              <a:t>espiritual</a:t>
            </a:r>
            <a:r>
              <a:rPr lang="en-US" dirty="0"/>
              <a:t> </a:t>
            </a:r>
            <a:r>
              <a:rPr lang="en-US" dirty="0" err="1"/>
              <a:t>llamado</a:t>
            </a:r>
            <a:r>
              <a:rPr lang="en-US" dirty="0"/>
              <a:t> </a:t>
            </a:r>
            <a:r>
              <a:rPr lang="en-US" dirty="0" err="1"/>
              <a:t>más</a:t>
            </a:r>
            <a:r>
              <a:rPr lang="en-US" dirty="0"/>
              <a:t> </a:t>
            </a:r>
            <a:r>
              <a:rPr lang="en-US" dirty="0" err="1"/>
              <a:t>tarde</a:t>
            </a:r>
            <a:r>
              <a:rPr lang="en-US" dirty="0"/>
              <a:t> </a:t>
            </a:r>
            <a:r>
              <a:rPr lang="en-US" dirty="0" err="1"/>
              <a:t>Iglesia</a:t>
            </a:r>
            <a:r>
              <a:rPr lang="en-US" dirty="0"/>
              <a:t> </a:t>
            </a:r>
            <a:r>
              <a:rPr lang="en-US" dirty="0" err="1"/>
              <a:t>Adventista</a:t>
            </a:r>
            <a:r>
              <a:rPr lang="en-US" dirty="0"/>
              <a:t> del </a:t>
            </a:r>
            <a:r>
              <a:rPr lang="en-US" dirty="0" err="1"/>
              <a:t>Séptimo</a:t>
            </a:r>
            <a:r>
              <a:rPr lang="en-US" dirty="0"/>
              <a:t> Día. </a:t>
            </a:r>
          </a:p>
          <a:p>
            <a:pPr marL="0" indent="0">
              <a:lnSpc>
                <a:spcPct val="100000"/>
              </a:lnSpc>
              <a:spcBef>
                <a:spcPts val="0"/>
              </a:spcBef>
              <a:buNone/>
              <a:defRPr/>
            </a:pPr>
            <a:endParaRPr lang="en-US" dirty="0"/>
          </a:p>
          <a:p>
            <a:pPr>
              <a:lnSpc>
                <a:spcPct val="100000"/>
              </a:lnSpc>
              <a:spcBef>
                <a:spcPts val="0"/>
              </a:spcBef>
              <a:defRPr/>
            </a:pPr>
            <a:r>
              <a:rPr lang="en-US" dirty="0"/>
              <a:t>A la </a:t>
            </a:r>
            <a:r>
              <a:rPr lang="en-US" dirty="0" err="1"/>
              <a:t>edad</a:t>
            </a:r>
            <a:r>
              <a:rPr lang="en-US" dirty="0"/>
              <a:t> de 17 </a:t>
            </a:r>
            <a:r>
              <a:rPr lang="en-US" dirty="0" err="1"/>
              <a:t>años</a:t>
            </a:r>
            <a:r>
              <a:rPr lang="en-US" dirty="0"/>
              <a:t>, la </a:t>
            </a:r>
            <a:r>
              <a:rPr lang="en-US" dirty="0" err="1"/>
              <a:t>pasión</a:t>
            </a:r>
            <a:r>
              <a:rPr lang="en-US" dirty="0"/>
              <a:t> de Elena </a:t>
            </a:r>
            <a:r>
              <a:rPr lang="en-US" dirty="0" err="1"/>
              <a:t>por</a:t>
            </a:r>
            <a:r>
              <a:rPr lang="en-US" dirty="0"/>
              <a:t> el </a:t>
            </a:r>
            <a:r>
              <a:rPr lang="en-US" dirty="0" err="1"/>
              <a:t>mensaje</a:t>
            </a:r>
            <a:r>
              <a:rPr lang="en-US" dirty="0"/>
              <a:t> </a:t>
            </a:r>
            <a:r>
              <a:rPr lang="en-US" dirty="0" err="1"/>
              <a:t>adventista</a:t>
            </a:r>
            <a:r>
              <a:rPr lang="en-US" dirty="0"/>
              <a:t> no </a:t>
            </a:r>
            <a:r>
              <a:rPr lang="en-US" dirty="0" err="1"/>
              <a:t>disminuyó</a:t>
            </a:r>
            <a:r>
              <a:rPr lang="en-US" dirty="0"/>
              <a:t> </a:t>
            </a:r>
            <a:r>
              <a:rPr lang="en-US" dirty="0" err="1"/>
              <a:t>después</a:t>
            </a:r>
            <a:r>
              <a:rPr lang="en-US" dirty="0"/>
              <a:t> del Gran </a:t>
            </a:r>
            <a:r>
              <a:rPr lang="en-US" dirty="0" err="1"/>
              <a:t>Chasco</a:t>
            </a:r>
            <a:r>
              <a:rPr lang="en-US" dirty="0"/>
              <a:t>, </a:t>
            </a:r>
            <a:r>
              <a:rPr lang="en-US" dirty="0" err="1"/>
              <a:t>cuando</a:t>
            </a:r>
            <a:r>
              <a:rPr lang="en-US" dirty="0"/>
              <a:t> </a:t>
            </a:r>
            <a:r>
              <a:rPr lang="en-US" dirty="0" err="1"/>
              <a:t>recibió</a:t>
            </a:r>
            <a:r>
              <a:rPr lang="en-US" dirty="0"/>
              <a:t> </a:t>
            </a:r>
            <a:r>
              <a:rPr lang="en-US" dirty="0" err="1"/>
              <a:t>una</a:t>
            </a:r>
            <a:r>
              <a:rPr lang="en-US" dirty="0"/>
              <a:t> </a:t>
            </a:r>
            <a:r>
              <a:rPr lang="en-US" dirty="0" err="1"/>
              <a:t>visión</a:t>
            </a:r>
            <a:r>
              <a:rPr lang="en-US" dirty="0"/>
              <a:t>. </a:t>
            </a:r>
          </a:p>
          <a:p>
            <a:pPr>
              <a:lnSpc>
                <a:spcPct val="100000"/>
              </a:lnSpc>
              <a:spcBef>
                <a:spcPts val="0"/>
              </a:spcBef>
              <a:defRPr/>
            </a:pPr>
            <a:r>
              <a:rPr lang="en-US" dirty="0" err="1"/>
              <a:t>Aunque</a:t>
            </a:r>
            <a:r>
              <a:rPr lang="en-US" dirty="0"/>
              <a:t> era </a:t>
            </a:r>
            <a:r>
              <a:rPr lang="en-US" dirty="0" err="1"/>
              <a:t>difícil</a:t>
            </a:r>
            <a:r>
              <a:rPr lang="en-US" dirty="0"/>
              <a:t>, no </a:t>
            </a:r>
            <a:r>
              <a:rPr lang="en-US" dirty="0" err="1"/>
              <a:t>rehuyó</a:t>
            </a:r>
            <a:r>
              <a:rPr lang="en-US" dirty="0"/>
              <a:t> la </a:t>
            </a:r>
            <a:r>
              <a:rPr lang="en-US" dirty="0" err="1"/>
              <a:t>tarea</a:t>
            </a:r>
            <a:r>
              <a:rPr lang="en-US" dirty="0"/>
              <a:t> </a:t>
            </a:r>
            <a:r>
              <a:rPr lang="en-US" dirty="0" err="1"/>
              <a:t>dada</a:t>
            </a:r>
            <a:r>
              <a:rPr lang="en-US" dirty="0"/>
              <a:t> </a:t>
            </a:r>
            <a:r>
              <a:rPr lang="en-US" dirty="0" err="1"/>
              <a:t>por</a:t>
            </a:r>
            <a:r>
              <a:rPr lang="en-US" dirty="0"/>
              <a:t> Dios de </a:t>
            </a:r>
            <a:r>
              <a:rPr lang="en-US" dirty="0" err="1"/>
              <a:t>señalar</a:t>
            </a:r>
            <a:r>
              <a:rPr lang="en-US" dirty="0"/>
              <a:t> el error.  </a:t>
            </a:r>
          </a:p>
        </p:txBody>
      </p:sp>
    </p:spTree>
    <p:extLst>
      <p:ext uri="{BB962C8B-B14F-4D97-AF65-F5344CB8AC3E}">
        <p14:creationId xmlns:p14="http://schemas.microsoft.com/office/powerpoint/2010/main" val="8285341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40" y="0"/>
            <a:ext cx="9112484" cy="6858000"/>
          </a:xfrm>
          <a:prstGeom prst="rect">
            <a:avLst/>
          </a:prstGeom>
        </p:spPr>
      </p:pic>
      <p:sp>
        <p:nvSpPr>
          <p:cNvPr id="3" name="Content Placeholder 2"/>
          <p:cNvSpPr>
            <a:spLocks noGrp="1"/>
          </p:cNvSpPr>
          <p:nvPr>
            <p:ph idx="1"/>
          </p:nvPr>
        </p:nvSpPr>
        <p:spPr>
          <a:xfrm>
            <a:off x="628650" y="2398143"/>
            <a:ext cx="7886700" cy="4244646"/>
          </a:xfrm>
        </p:spPr>
        <p:txBody>
          <a:bodyPr>
            <a:normAutofit fontScale="92500" lnSpcReduction="20000"/>
          </a:bodyPr>
          <a:lstStyle/>
          <a:p>
            <a:pPr marL="0" indent="0">
              <a:lnSpc>
                <a:spcPct val="100000"/>
              </a:lnSpc>
              <a:spcBef>
                <a:spcPts val="0"/>
              </a:spcBef>
              <a:buNone/>
            </a:pPr>
            <a:r>
              <a:rPr lang="en-US" dirty="0">
                <a:solidFill>
                  <a:schemeClr val="accent6">
                    <a:lumMod val="50000"/>
                  </a:schemeClr>
                </a:solidFill>
              </a:rPr>
              <a:t>Elena G. White— </a:t>
            </a:r>
          </a:p>
          <a:p>
            <a:pPr>
              <a:lnSpc>
                <a:spcPct val="100000"/>
              </a:lnSpc>
              <a:spcBef>
                <a:spcPts val="0"/>
              </a:spcBef>
            </a:pPr>
            <a:r>
              <a:rPr lang="en-US" dirty="0" err="1"/>
              <a:t>Escribió</a:t>
            </a:r>
            <a:r>
              <a:rPr lang="en-US" dirty="0"/>
              <a:t> 40 </a:t>
            </a:r>
            <a:r>
              <a:rPr lang="en-US" dirty="0" err="1"/>
              <a:t>libros</a:t>
            </a:r>
            <a:r>
              <a:rPr lang="en-US" dirty="0"/>
              <a:t>.</a:t>
            </a:r>
          </a:p>
          <a:p>
            <a:pPr>
              <a:lnSpc>
                <a:spcPct val="100000"/>
              </a:lnSpc>
              <a:spcBef>
                <a:spcPts val="0"/>
              </a:spcBef>
            </a:pPr>
            <a:r>
              <a:rPr lang="en-US" dirty="0" err="1"/>
              <a:t>Publicó</a:t>
            </a:r>
            <a:r>
              <a:rPr lang="en-US" dirty="0"/>
              <a:t> 5,000 </a:t>
            </a:r>
            <a:r>
              <a:rPr lang="en-US" dirty="0" err="1"/>
              <a:t>artículos</a:t>
            </a:r>
            <a:r>
              <a:rPr lang="en-US" dirty="0"/>
              <a:t> de </a:t>
            </a:r>
            <a:r>
              <a:rPr lang="en-US" dirty="0" err="1"/>
              <a:t>revistas</a:t>
            </a:r>
            <a:r>
              <a:rPr lang="en-US" dirty="0"/>
              <a:t>.</a:t>
            </a:r>
          </a:p>
          <a:p>
            <a:pPr>
              <a:lnSpc>
                <a:spcPct val="100000"/>
              </a:lnSpc>
              <a:spcBef>
                <a:spcPts val="0"/>
              </a:spcBef>
            </a:pPr>
            <a:r>
              <a:rPr lang="en-US" dirty="0" err="1"/>
              <a:t>Escribió</a:t>
            </a:r>
            <a:r>
              <a:rPr lang="en-US" dirty="0"/>
              <a:t> 50,000 </a:t>
            </a:r>
            <a:r>
              <a:rPr lang="en-US" dirty="0" err="1"/>
              <a:t>páginas</a:t>
            </a:r>
            <a:r>
              <a:rPr lang="en-US" dirty="0"/>
              <a:t> de </a:t>
            </a:r>
            <a:r>
              <a:rPr lang="en-US" dirty="0" err="1"/>
              <a:t>manuscritos</a:t>
            </a:r>
            <a:r>
              <a:rPr lang="en-US" dirty="0"/>
              <a:t>.</a:t>
            </a:r>
          </a:p>
          <a:p>
            <a:pPr marL="0" indent="0">
              <a:lnSpc>
                <a:spcPct val="100000"/>
              </a:lnSpc>
              <a:spcBef>
                <a:spcPts val="0"/>
              </a:spcBef>
              <a:buNone/>
            </a:pPr>
            <a:endParaRPr lang="en-US" dirty="0"/>
          </a:p>
          <a:p>
            <a:pPr marL="0" indent="0">
              <a:lnSpc>
                <a:spcPct val="100000"/>
              </a:lnSpc>
              <a:spcBef>
                <a:spcPts val="0"/>
              </a:spcBef>
              <a:buNone/>
            </a:pPr>
            <a:r>
              <a:rPr lang="en-US" dirty="0">
                <a:solidFill>
                  <a:schemeClr val="accent6">
                    <a:lumMod val="50000"/>
                  </a:schemeClr>
                </a:solidFill>
              </a:rPr>
              <a:t>El </a:t>
            </a:r>
            <a:r>
              <a:rPr lang="en-US" dirty="0" err="1">
                <a:solidFill>
                  <a:schemeClr val="accent6">
                    <a:lumMod val="50000"/>
                  </a:schemeClr>
                </a:solidFill>
              </a:rPr>
              <a:t>legado</a:t>
            </a:r>
            <a:r>
              <a:rPr lang="en-US" dirty="0">
                <a:solidFill>
                  <a:schemeClr val="accent6">
                    <a:lumMod val="50000"/>
                  </a:schemeClr>
                </a:solidFill>
              </a:rPr>
              <a:t> de EGW </a:t>
            </a:r>
            <a:r>
              <a:rPr lang="en-US" dirty="0" err="1">
                <a:solidFill>
                  <a:schemeClr val="accent6">
                    <a:lumMod val="50000"/>
                  </a:schemeClr>
                </a:solidFill>
              </a:rPr>
              <a:t>incluye</a:t>
            </a:r>
            <a:r>
              <a:rPr lang="en-US" dirty="0">
                <a:solidFill>
                  <a:schemeClr val="accent6">
                    <a:lumMod val="50000"/>
                  </a:schemeClr>
                </a:solidFill>
              </a:rPr>
              <a:t>: </a:t>
            </a:r>
          </a:p>
          <a:p>
            <a:pPr>
              <a:lnSpc>
                <a:spcPct val="100000"/>
              </a:lnSpc>
              <a:spcBef>
                <a:spcPts val="0"/>
              </a:spcBef>
            </a:pPr>
            <a:r>
              <a:rPr lang="en-US" dirty="0"/>
              <a:t>Ser la </a:t>
            </a:r>
            <a:r>
              <a:rPr lang="en-US" dirty="0" err="1"/>
              <a:t>mujer</a:t>
            </a:r>
            <a:r>
              <a:rPr lang="en-US" dirty="0"/>
              <a:t> </a:t>
            </a:r>
            <a:r>
              <a:rPr lang="en-US" dirty="0" err="1"/>
              <a:t>más</a:t>
            </a:r>
            <a:r>
              <a:rPr lang="en-US" dirty="0"/>
              <a:t> </a:t>
            </a:r>
            <a:r>
              <a:rPr lang="en-US" dirty="0" err="1"/>
              <a:t>traducida</a:t>
            </a:r>
            <a:r>
              <a:rPr lang="en-US" dirty="0"/>
              <a:t> </a:t>
            </a:r>
            <a:r>
              <a:rPr lang="en-US" dirty="0" err="1"/>
              <a:t>en</a:t>
            </a:r>
            <a:r>
              <a:rPr lang="en-US" dirty="0"/>
              <a:t> la </a:t>
            </a:r>
            <a:r>
              <a:rPr lang="en-US" dirty="0" err="1"/>
              <a:t>historia</a:t>
            </a:r>
            <a:r>
              <a:rPr lang="en-US" dirty="0"/>
              <a:t> de la </a:t>
            </a:r>
            <a:r>
              <a:rPr lang="en-US" dirty="0" err="1"/>
              <a:t>literatura</a:t>
            </a:r>
            <a:r>
              <a:rPr lang="en-US" dirty="0"/>
              <a:t>. </a:t>
            </a:r>
          </a:p>
          <a:p>
            <a:pPr>
              <a:lnSpc>
                <a:spcPct val="100000"/>
              </a:lnSpc>
              <a:spcBef>
                <a:spcPts val="0"/>
              </a:spcBef>
            </a:pPr>
            <a:r>
              <a:rPr lang="en-US" dirty="0"/>
              <a:t>Ser la </a:t>
            </a:r>
            <a:r>
              <a:rPr lang="en-US" dirty="0" err="1"/>
              <a:t>autora</a:t>
            </a:r>
            <a:r>
              <a:rPr lang="en-US" dirty="0"/>
              <a:t> </a:t>
            </a:r>
            <a:r>
              <a:rPr lang="en-US" dirty="0" err="1"/>
              <a:t>estadounidense</a:t>
            </a:r>
            <a:r>
              <a:rPr lang="en-US" dirty="0"/>
              <a:t> </a:t>
            </a:r>
            <a:r>
              <a:rPr lang="en-US" dirty="0" err="1"/>
              <a:t>más</a:t>
            </a:r>
            <a:r>
              <a:rPr lang="en-US" dirty="0"/>
              <a:t> </a:t>
            </a:r>
            <a:r>
              <a:rPr lang="en-US" dirty="0" err="1"/>
              <a:t>traducida</a:t>
            </a:r>
            <a:r>
              <a:rPr lang="en-US" dirty="0"/>
              <a:t> </a:t>
            </a:r>
            <a:r>
              <a:rPr lang="en-US" dirty="0" err="1"/>
              <a:t>incluyendo</a:t>
            </a:r>
            <a:r>
              <a:rPr lang="en-US" dirty="0"/>
              <a:t> a </a:t>
            </a:r>
            <a:r>
              <a:rPr lang="en-US" dirty="0" err="1"/>
              <a:t>autores</a:t>
            </a:r>
            <a:r>
              <a:rPr lang="en-US" dirty="0"/>
              <a:t> hombres. </a:t>
            </a:r>
          </a:p>
          <a:p>
            <a:pPr>
              <a:lnSpc>
                <a:spcPct val="100000"/>
              </a:lnSpc>
              <a:spcBef>
                <a:spcPts val="0"/>
              </a:spcBef>
            </a:pPr>
            <a:r>
              <a:rPr lang="en-US" dirty="0"/>
              <a:t>Haber </a:t>
            </a:r>
            <a:r>
              <a:rPr lang="en-US" dirty="0" err="1"/>
              <a:t>publicado</a:t>
            </a:r>
            <a:r>
              <a:rPr lang="en-US" dirty="0"/>
              <a:t> </a:t>
            </a:r>
            <a:r>
              <a:rPr lang="en-US" i="1" dirty="0"/>
              <a:t>El </a:t>
            </a:r>
            <a:r>
              <a:rPr lang="en-US" i="1" dirty="0" err="1"/>
              <a:t>camino</a:t>
            </a:r>
            <a:r>
              <a:rPr lang="en-US" i="1" dirty="0"/>
              <a:t> a Cristo </a:t>
            </a:r>
            <a:r>
              <a:rPr lang="en-US" dirty="0" err="1"/>
              <a:t>en</a:t>
            </a:r>
            <a:r>
              <a:rPr lang="en-US" dirty="0"/>
              <a:t> </a:t>
            </a:r>
            <a:r>
              <a:rPr lang="en-US" dirty="0" err="1"/>
              <a:t>más</a:t>
            </a:r>
            <a:r>
              <a:rPr lang="en-US" dirty="0"/>
              <a:t> de 140 </a:t>
            </a:r>
            <a:r>
              <a:rPr lang="en-US" dirty="0" err="1"/>
              <a:t>idiomas</a:t>
            </a:r>
            <a:r>
              <a:rPr lang="en-US" dirty="0"/>
              <a:t>. </a:t>
            </a:r>
          </a:p>
        </p:txBody>
      </p:sp>
      <p:sp>
        <p:nvSpPr>
          <p:cNvPr id="6" name="Title 1"/>
          <p:cNvSpPr>
            <a:spLocks noGrp="1"/>
          </p:cNvSpPr>
          <p:nvPr>
            <p:ph type="title"/>
          </p:nvPr>
        </p:nvSpPr>
        <p:spPr>
          <a:xfrm>
            <a:off x="990960" y="434138"/>
            <a:ext cx="7886700" cy="1325563"/>
          </a:xfrm>
        </p:spPr>
        <p:txBody>
          <a:bodyPr>
            <a:normAutofit fontScale="90000"/>
          </a:bodyPr>
          <a:lstStyle/>
          <a:p>
            <a:pPr algn="ctr"/>
            <a:r>
              <a:rPr lang="en-US" dirty="0">
                <a:solidFill>
                  <a:schemeClr val="accent6">
                    <a:lumMod val="50000"/>
                  </a:schemeClr>
                </a:solidFill>
                <a:latin typeface="Palatino Linotype" charset="0"/>
                <a:ea typeface="Palatino Linotype" charset="0"/>
                <a:cs typeface="Palatino Linotype" charset="0"/>
              </a:rPr>
              <a:t>Elena G. White </a:t>
            </a:r>
            <a:br>
              <a:rPr lang="en-US" i="1" dirty="0">
                <a:solidFill>
                  <a:schemeClr val="accent6">
                    <a:lumMod val="50000"/>
                  </a:schemeClr>
                </a:solidFill>
                <a:latin typeface="Palatino Linotype" charset="0"/>
                <a:ea typeface="Palatino Linotype" charset="0"/>
                <a:cs typeface="Palatino Linotype" charset="0"/>
              </a:rPr>
            </a:br>
            <a:r>
              <a:rPr lang="en-US" dirty="0" err="1"/>
              <a:t>mensajera</a:t>
            </a:r>
            <a:r>
              <a:rPr lang="en-US" dirty="0"/>
              <a:t> de Dios</a:t>
            </a:r>
            <a:br>
              <a:rPr lang="en-US" dirty="0"/>
            </a:br>
            <a:r>
              <a:rPr lang="en-US" sz="2100" dirty="0"/>
              <a:t>1827-1915</a:t>
            </a:r>
          </a:p>
        </p:txBody>
      </p:sp>
    </p:spTree>
    <p:extLst>
      <p:ext uri="{BB962C8B-B14F-4D97-AF65-F5344CB8AC3E}">
        <p14:creationId xmlns:p14="http://schemas.microsoft.com/office/powerpoint/2010/main" val="5213214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84236" cy="6858001"/>
          </a:xfrm>
          <a:prstGeom prst="rect">
            <a:avLst/>
          </a:prstGeom>
        </p:spPr>
      </p:pic>
      <p:sp>
        <p:nvSpPr>
          <p:cNvPr id="2" name="Title 1"/>
          <p:cNvSpPr>
            <a:spLocks noGrp="1"/>
          </p:cNvSpPr>
          <p:nvPr>
            <p:ph type="title"/>
          </p:nvPr>
        </p:nvSpPr>
        <p:spPr>
          <a:xfrm>
            <a:off x="1422279" y="779194"/>
            <a:ext cx="7886700" cy="1325563"/>
          </a:xfrm>
        </p:spPr>
        <p:txBody>
          <a:bodyPr/>
          <a:lstStyle/>
          <a:p>
            <a:pPr algn="ctr"/>
            <a:r>
              <a:rPr lang="en-US" dirty="0">
                <a:solidFill>
                  <a:schemeClr val="bg1"/>
                </a:solidFill>
                <a:latin typeface="+mn-lt"/>
              </a:rPr>
              <a:t>Nuestra </a:t>
            </a:r>
            <a:r>
              <a:rPr lang="en-US" b="1" dirty="0" err="1">
                <a:solidFill>
                  <a:schemeClr val="bg1"/>
                </a:solidFill>
                <a:latin typeface="+mn-lt"/>
              </a:rPr>
              <a:t>Función</a:t>
            </a:r>
            <a:r>
              <a:rPr lang="en-US" dirty="0">
                <a:solidFill>
                  <a:schemeClr val="bg1"/>
                </a:solidFill>
                <a:latin typeface="+mn-lt"/>
              </a:rPr>
              <a:t> y </a:t>
            </a:r>
            <a:r>
              <a:rPr lang="en-US" b="1" dirty="0" err="1">
                <a:solidFill>
                  <a:schemeClr val="bg1"/>
                </a:solidFill>
                <a:latin typeface="+mn-lt"/>
              </a:rPr>
              <a:t>Responsabilidades</a:t>
            </a:r>
            <a:endParaRPr lang="en-US" b="1" dirty="0">
              <a:solidFill>
                <a:schemeClr val="bg1"/>
              </a:solidFill>
              <a:latin typeface="+mn-lt"/>
            </a:endParaRPr>
          </a:p>
        </p:txBody>
      </p:sp>
      <p:sp>
        <p:nvSpPr>
          <p:cNvPr id="3" name="Content Placeholder 2"/>
          <p:cNvSpPr>
            <a:spLocks noGrp="1"/>
          </p:cNvSpPr>
          <p:nvPr>
            <p:ph idx="1"/>
          </p:nvPr>
        </p:nvSpPr>
        <p:spPr/>
        <p:txBody>
          <a:bodyPr/>
          <a:lstStyle/>
          <a:p>
            <a:pPr marL="0" indent="0">
              <a:buNone/>
            </a:pPr>
            <a:endParaRPr lang="en-US" dirty="0"/>
          </a:p>
          <a:p>
            <a:pPr marL="0" indent="0">
              <a:buNone/>
            </a:pPr>
            <a:endParaRPr lang="en-US" dirty="0"/>
          </a:p>
          <a:p>
            <a:pPr marL="0" indent="0" algn="ctr">
              <a:buNone/>
            </a:pPr>
            <a:r>
              <a:rPr lang="es-MX" dirty="0"/>
              <a:t>Cuando identificas tus dones y tu pasión, tienes la responsabilidad de usarlos para dar a conocer las buenas nuevas del evangelio.   </a:t>
            </a:r>
            <a:endParaRPr lang="en-US" dirty="0"/>
          </a:p>
        </p:txBody>
      </p:sp>
    </p:spTree>
    <p:extLst>
      <p:ext uri="{BB962C8B-B14F-4D97-AF65-F5344CB8AC3E}">
        <p14:creationId xmlns:p14="http://schemas.microsoft.com/office/powerpoint/2010/main" val="14078080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36" y="-381001"/>
            <a:ext cx="9184236" cy="6858001"/>
          </a:xfrm>
          <a:prstGeom prst="rect">
            <a:avLst/>
          </a:prstGeom>
        </p:spPr>
      </p:pic>
      <p:sp>
        <p:nvSpPr>
          <p:cNvPr id="2" name="Title 1"/>
          <p:cNvSpPr>
            <a:spLocks noGrp="1"/>
          </p:cNvSpPr>
          <p:nvPr>
            <p:ph type="title"/>
          </p:nvPr>
        </p:nvSpPr>
        <p:spPr>
          <a:xfrm>
            <a:off x="1525796" y="623918"/>
            <a:ext cx="7886700" cy="1325563"/>
          </a:xfrm>
        </p:spPr>
        <p:txBody>
          <a:bodyPr/>
          <a:lstStyle/>
          <a:p>
            <a:pPr algn="ctr"/>
            <a:r>
              <a:rPr lang="en-US" b="1" dirty="0" err="1">
                <a:solidFill>
                  <a:schemeClr val="bg1"/>
                </a:solidFill>
                <a:latin typeface="+mn-lt"/>
              </a:rPr>
              <a:t>Nueve</a:t>
            </a:r>
            <a:r>
              <a:rPr lang="en-US" dirty="0">
                <a:solidFill>
                  <a:schemeClr val="bg1"/>
                </a:solidFill>
                <a:latin typeface="+mn-lt"/>
              </a:rPr>
              <a:t> </a:t>
            </a:r>
            <a:r>
              <a:rPr lang="en-US" dirty="0" err="1">
                <a:solidFill>
                  <a:schemeClr val="bg1"/>
                </a:solidFill>
                <a:latin typeface="+mn-lt"/>
              </a:rPr>
              <a:t>Dones</a:t>
            </a:r>
            <a:r>
              <a:rPr lang="en-US" dirty="0">
                <a:solidFill>
                  <a:schemeClr val="bg1"/>
                </a:solidFill>
                <a:latin typeface="+mn-lt"/>
              </a:rPr>
              <a:t> </a:t>
            </a:r>
            <a:r>
              <a:rPr lang="en-US" dirty="0" err="1">
                <a:solidFill>
                  <a:schemeClr val="bg1"/>
                </a:solidFill>
                <a:latin typeface="+mn-lt"/>
              </a:rPr>
              <a:t>Espirituales</a:t>
            </a:r>
            <a:br>
              <a:rPr lang="en-US" dirty="0">
                <a:solidFill>
                  <a:schemeClr val="bg1"/>
                </a:solidFill>
                <a:latin typeface="+mn-lt"/>
              </a:rPr>
            </a:br>
            <a:r>
              <a:rPr lang="en-US" sz="2100" dirty="0"/>
              <a:t>1 </a:t>
            </a:r>
            <a:r>
              <a:rPr lang="en-US" sz="2100" dirty="0" err="1"/>
              <a:t>Corintos</a:t>
            </a:r>
            <a:r>
              <a:rPr lang="en-US" sz="2100" dirty="0"/>
              <a:t> 12:8-10, </a:t>
            </a:r>
            <a:r>
              <a:rPr lang="en-US" sz="2100" i="1" dirty="0"/>
              <a:t>DHH</a:t>
            </a:r>
          </a:p>
        </p:txBody>
      </p:sp>
      <p:sp>
        <p:nvSpPr>
          <p:cNvPr id="3" name="Content Placeholder 2"/>
          <p:cNvSpPr>
            <a:spLocks noGrp="1"/>
          </p:cNvSpPr>
          <p:nvPr>
            <p:ph idx="1"/>
          </p:nvPr>
        </p:nvSpPr>
        <p:spPr>
          <a:xfrm>
            <a:off x="3251081" y="2291452"/>
            <a:ext cx="4650715" cy="4351338"/>
          </a:xfrm>
        </p:spPr>
        <p:txBody>
          <a:bodyPr>
            <a:normAutofit lnSpcReduction="10000"/>
          </a:bodyPr>
          <a:lstStyle/>
          <a:p>
            <a:pPr lvl="0"/>
            <a:r>
              <a:rPr lang="es-MX" dirty="0"/>
              <a:t>Sabiduría</a:t>
            </a:r>
            <a:endParaRPr lang="en-US" dirty="0"/>
          </a:p>
          <a:p>
            <a:pPr lvl="0"/>
            <a:r>
              <a:rPr lang="en-AU" dirty="0" err="1"/>
              <a:t>Conocimiento</a:t>
            </a:r>
            <a:endParaRPr lang="en-US" dirty="0"/>
          </a:p>
          <a:p>
            <a:pPr lvl="0"/>
            <a:r>
              <a:rPr lang="en-AU" dirty="0"/>
              <a:t>Fe</a:t>
            </a:r>
            <a:endParaRPr lang="en-US" dirty="0"/>
          </a:p>
          <a:p>
            <a:pPr lvl="0"/>
            <a:r>
              <a:rPr lang="en-AU" dirty="0" err="1"/>
              <a:t>Sanidad</a:t>
            </a:r>
            <a:endParaRPr lang="en-US" dirty="0"/>
          </a:p>
          <a:p>
            <a:pPr lvl="0"/>
            <a:r>
              <a:rPr lang="en-AU" dirty="0"/>
              <a:t>Milagros</a:t>
            </a:r>
            <a:endParaRPr lang="en-US" dirty="0"/>
          </a:p>
          <a:p>
            <a:pPr lvl="0"/>
            <a:r>
              <a:rPr lang="en-AU" dirty="0" err="1"/>
              <a:t>Profecía</a:t>
            </a:r>
            <a:endParaRPr lang="en-US" dirty="0"/>
          </a:p>
          <a:p>
            <a:pPr lvl="0"/>
            <a:r>
              <a:rPr lang="en-AU" dirty="0" err="1"/>
              <a:t>Discernimiento</a:t>
            </a:r>
            <a:endParaRPr lang="en-US" dirty="0"/>
          </a:p>
          <a:p>
            <a:pPr lvl="0"/>
            <a:r>
              <a:rPr lang="en-AU" dirty="0" err="1"/>
              <a:t>Hablar</a:t>
            </a:r>
            <a:r>
              <a:rPr lang="en-AU" dirty="0"/>
              <a:t> </a:t>
            </a:r>
            <a:r>
              <a:rPr lang="en-AU" dirty="0" err="1"/>
              <a:t>en</a:t>
            </a:r>
            <a:r>
              <a:rPr lang="en-AU" dirty="0"/>
              <a:t> </a:t>
            </a:r>
            <a:r>
              <a:rPr lang="en-AU" dirty="0" err="1"/>
              <a:t>lenguas</a:t>
            </a:r>
            <a:endParaRPr lang="en-US" dirty="0"/>
          </a:p>
          <a:p>
            <a:pPr lvl="0"/>
            <a:r>
              <a:rPr lang="en-AU" dirty="0" err="1"/>
              <a:t>Interpretación</a:t>
            </a:r>
            <a:r>
              <a:rPr lang="en-AU" dirty="0"/>
              <a:t> de </a:t>
            </a:r>
            <a:r>
              <a:rPr lang="en-AU" dirty="0" err="1"/>
              <a:t>lenguas</a:t>
            </a:r>
            <a:endParaRPr lang="en-US" dirty="0"/>
          </a:p>
          <a:p>
            <a:endParaRPr lang="en-US" dirty="0"/>
          </a:p>
          <a:p>
            <a:pPr marL="0" indent="0">
              <a:lnSpc>
                <a:spcPct val="100000"/>
              </a:lnSpc>
              <a:spcBef>
                <a:spcPts val="0"/>
              </a:spcBef>
              <a:buNone/>
            </a:pPr>
            <a:endParaRPr lang="en-US" dirty="0"/>
          </a:p>
        </p:txBody>
      </p:sp>
    </p:spTree>
    <p:extLst>
      <p:ext uri="{BB962C8B-B14F-4D97-AF65-F5344CB8AC3E}">
        <p14:creationId xmlns:p14="http://schemas.microsoft.com/office/powerpoint/2010/main" val="165869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84236" cy="6858001"/>
          </a:xfrm>
          <a:prstGeom prst="rect">
            <a:avLst/>
          </a:prstGeom>
        </p:spPr>
      </p:pic>
      <p:sp>
        <p:nvSpPr>
          <p:cNvPr id="2" name="Title 1"/>
          <p:cNvSpPr>
            <a:spLocks noGrp="1"/>
          </p:cNvSpPr>
          <p:nvPr>
            <p:ph type="title"/>
          </p:nvPr>
        </p:nvSpPr>
        <p:spPr>
          <a:xfrm>
            <a:off x="1301511" y="658426"/>
            <a:ext cx="7886700" cy="1325563"/>
          </a:xfrm>
        </p:spPr>
        <p:txBody>
          <a:bodyPr/>
          <a:lstStyle/>
          <a:p>
            <a:pPr algn="ctr"/>
            <a:r>
              <a:rPr lang="en-US" b="1" dirty="0" err="1">
                <a:solidFill>
                  <a:schemeClr val="bg1"/>
                </a:solidFill>
                <a:latin typeface="+mn-lt"/>
              </a:rPr>
              <a:t>Siete</a:t>
            </a:r>
            <a:r>
              <a:rPr lang="en-US" b="1" dirty="0">
                <a:solidFill>
                  <a:schemeClr val="bg1"/>
                </a:solidFill>
                <a:latin typeface="+mn-lt"/>
              </a:rPr>
              <a:t> </a:t>
            </a:r>
            <a:r>
              <a:rPr lang="en-US" dirty="0" err="1">
                <a:solidFill>
                  <a:schemeClr val="bg1"/>
                </a:solidFill>
                <a:latin typeface="+mn-lt"/>
              </a:rPr>
              <a:t>Dones</a:t>
            </a:r>
            <a:r>
              <a:rPr lang="en-US" dirty="0">
                <a:solidFill>
                  <a:schemeClr val="bg1"/>
                </a:solidFill>
                <a:latin typeface="+mn-lt"/>
              </a:rPr>
              <a:t> </a:t>
            </a:r>
            <a:r>
              <a:rPr lang="en-US" dirty="0" err="1">
                <a:solidFill>
                  <a:schemeClr val="bg1"/>
                </a:solidFill>
                <a:latin typeface="+mn-lt"/>
              </a:rPr>
              <a:t>Espirituales</a:t>
            </a:r>
            <a:br>
              <a:rPr lang="en-US" dirty="0">
                <a:solidFill>
                  <a:schemeClr val="bg1"/>
                </a:solidFill>
                <a:latin typeface="+mn-lt"/>
              </a:rPr>
            </a:br>
            <a:r>
              <a:rPr lang="en-US" sz="2100" dirty="0" err="1"/>
              <a:t>Romanos</a:t>
            </a:r>
            <a:r>
              <a:rPr lang="en-US" sz="2100" dirty="0"/>
              <a:t> 12:6-8</a:t>
            </a:r>
            <a:r>
              <a:rPr lang="en-US" sz="2100" i="1" dirty="0"/>
              <a:t>, DHH</a:t>
            </a:r>
          </a:p>
        </p:txBody>
      </p:sp>
      <p:sp>
        <p:nvSpPr>
          <p:cNvPr id="3" name="Content Placeholder 2"/>
          <p:cNvSpPr>
            <a:spLocks noGrp="1"/>
          </p:cNvSpPr>
          <p:nvPr>
            <p:ph idx="1"/>
          </p:nvPr>
        </p:nvSpPr>
        <p:spPr>
          <a:xfrm>
            <a:off x="3182066" y="2463981"/>
            <a:ext cx="4115878" cy="4351338"/>
          </a:xfrm>
        </p:spPr>
        <p:txBody>
          <a:bodyPr>
            <a:normAutofit/>
          </a:bodyPr>
          <a:lstStyle/>
          <a:p>
            <a:pPr lvl="0"/>
            <a:r>
              <a:rPr lang="en-AU" dirty="0" err="1"/>
              <a:t>Profecía</a:t>
            </a:r>
            <a:endParaRPr lang="en-US" dirty="0"/>
          </a:p>
          <a:p>
            <a:pPr lvl="0"/>
            <a:r>
              <a:rPr lang="en-AU" dirty="0" err="1"/>
              <a:t>Ministerio</a:t>
            </a:r>
            <a:endParaRPr lang="en-US" dirty="0"/>
          </a:p>
          <a:p>
            <a:pPr lvl="0"/>
            <a:r>
              <a:rPr lang="en-AU" dirty="0" err="1"/>
              <a:t>Enseñanza</a:t>
            </a:r>
            <a:endParaRPr lang="en-US" dirty="0"/>
          </a:p>
          <a:p>
            <a:pPr lvl="0"/>
            <a:r>
              <a:rPr lang="en-AU" dirty="0" err="1"/>
              <a:t>Exhortación</a:t>
            </a:r>
            <a:endParaRPr lang="en-US" dirty="0"/>
          </a:p>
          <a:p>
            <a:pPr lvl="0"/>
            <a:r>
              <a:rPr lang="en-AU" dirty="0" err="1"/>
              <a:t>Dadivosidad</a:t>
            </a:r>
            <a:endParaRPr lang="en-US" dirty="0"/>
          </a:p>
          <a:p>
            <a:pPr lvl="0"/>
            <a:r>
              <a:rPr lang="en-AU" dirty="0" err="1"/>
              <a:t>Liderazgo</a:t>
            </a:r>
            <a:endParaRPr lang="en-US" dirty="0"/>
          </a:p>
          <a:p>
            <a:pPr lvl="0"/>
            <a:r>
              <a:rPr lang="en-AU" dirty="0"/>
              <a:t>Caridad</a:t>
            </a:r>
            <a:endParaRPr lang="en-US" dirty="0"/>
          </a:p>
          <a:p>
            <a:pPr marL="0" indent="0">
              <a:lnSpc>
                <a:spcPct val="100000"/>
              </a:lnSpc>
              <a:spcBef>
                <a:spcPts val="0"/>
              </a:spcBef>
              <a:buNone/>
            </a:pPr>
            <a:endParaRPr lang="en-US" dirty="0"/>
          </a:p>
        </p:txBody>
      </p:sp>
    </p:spTree>
    <p:extLst>
      <p:ext uri="{BB962C8B-B14F-4D97-AF65-F5344CB8AC3E}">
        <p14:creationId xmlns:p14="http://schemas.microsoft.com/office/powerpoint/2010/main" val="4478975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2" name="Title 1"/>
          <p:cNvSpPr>
            <a:spLocks noGrp="1"/>
          </p:cNvSpPr>
          <p:nvPr>
            <p:ph type="title"/>
          </p:nvPr>
        </p:nvSpPr>
        <p:spPr>
          <a:xfrm>
            <a:off x="525132" y="986227"/>
            <a:ext cx="7886700" cy="1325563"/>
          </a:xfrm>
        </p:spPr>
        <p:txBody>
          <a:bodyPr/>
          <a:lstStyle/>
          <a:p>
            <a:pPr algn="ctr"/>
            <a:endParaRPr lang="en-US" b="1" dirty="0">
              <a:solidFill>
                <a:schemeClr val="accent6">
                  <a:lumMod val="50000"/>
                </a:schemeClr>
              </a:solidFill>
              <a:latin typeface="+mn-lt"/>
            </a:endParaRPr>
          </a:p>
        </p:txBody>
      </p:sp>
      <p:sp>
        <p:nvSpPr>
          <p:cNvPr id="3" name="Content Placeholder 2"/>
          <p:cNvSpPr>
            <a:spLocks noGrp="1"/>
          </p:cNvSpPr>
          <p:nvPr>
            <p:ph idx="1"/>
          </p:nvPr>
        </p:nvSpPr>
        <p:spPr>
          <a:xfrm>
            <a:off x="525132" y="1526786"/>
            <a:ext cx="7886700" cy="1570007"/>
          </a:xfrm>
        </p:spPr>
        <p:txBody>
          <a:bodyPr>
            <a:noAutofit/>
          </a:bodyPr>
          <a:lstStyle/>
          <a:p>
            <a:pPr marL="0" indent="0">
              <a:buNone/>
            </a:pPr>
            <a:endParaRPr lang="en-US" sz="3600" dirty="0"/>
          </a:p>
          <a:p>
            <a:pPr marL="0" indent="0">
              <a:buNone/>
            </a:pPr>
            <a:r>
              <a:rPr lang="es-MX" sz="3600" b="1" dirty="0">
                <a:solidFill>
                  <a:schemeClr val="accent6">
                    <a:lumMod val="50000"/>
                  </a:schemeClr>
                </a:solidFill>
              </a:rPr>
              <a:t>Nuestras Funciones y Responsabilidades</a:t>
            </a:r>
            <a:endParaRPr lang="en-US" sz="3600" b="1" dirty="0">
              <a:solidFill>
                <a:schemeClr val="accent6">
                  <a:lumMod val="50000"/>
                </a:schemeClr>
              </a:solidFill>
            </a:endParaRPr>
          </a:p>
          <a:p>
            <a:pPr marL="0" indent="0" algn="ctr">
              <a:buNone/>
            </a:pPr>
            <a:endParaRPr lang="en-US" sz="3600" dirty="0"/>
          </a:p>
          <a:p>
            <a:pPr marL="0" indent="0" algn="ctr">
              <a:buNone/>
            </a:pPr>
            <a:r>
              <a:rPr lang="en-US" sz="3600" dirty="0"/>
              <a:t>LOS CREYENTES </a:t>
            </a:r>
            <a:r>
              <a:rPr lang="en-US" sz="3600" b="1" dirty="0"/>
              <a:t>SON LLAMADOS </a:t>
            </a:r>
            <a:r>
              <a:rPr lang="en-US" sz="3600" dirty="0"/>
              <a:t>AL SERVICIO </a:t>
            </a:r>
          </a:p>
        </p:txBody>
      </p:sp>
    </p:spTree>
    <p:extLst>
      <p:ext uri="{BB962C8B-B14F-4D97-AF65-F5344CB8AC3E}">
        <p14:creationId xmlns:p14="http://schemas.microsoft.com/office/powerpoint/2010/main" val="9899530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2" name="Title 1"/>
          <p:cNvSpPr>
            <a:spLocks noGrp="1"/>
          </p:cNvSpPr>
          <p:nvPr>
            <p:ph type="title"/>
          </p:nvPr>
        </p:nvSpPr>
        <p:spPr>
          <a:xfrm>
            <a:off x="396815" y="1173192"/>
            <a:ext cx="7946005" cy="1311126"/>
          </a:xfrm>
        </p:spPr>
        <p:txBody>
          <a:bodyPr/>
          <a:lstStyle/>
          <a:p>
            <a:pPr algn="ctr"/>
            <a:r>
              <a:rPr lang="en-US" dirty="0" err="1">
                <a:solidFill>
                  <a:schemeClr val="accent6">
                    <a:lumMod val="50000"/>
                  </a:schemeClr>
                </a:solidFill>
                <a:latin typeface="+mn-lt"/>
              </a:rPr>
              <a:t>Nuestras</a:t>
            </a:r>
            <a:r>
              <a:rPr lang="en-US" dirty="0">
                <a:solidFill>
                  <a:schemeClr val="accent6">
                    <a:lumMod val="50000"/>
                  </a:schemeClr>
                </a:solidFill>
                <a:latin typeface="+mn-lt"/>
              </a:rPr>
              <a:t> </a:t>
            </a:r>
            <a:r>
              <a:rPr lang="en-US" b="1" dirty="0" err="1">
                <a:solidFill>
                  <a:schemeClr val="accent6">
                    <a:lumMod val="50000"/>
                  </a:schemeClr>
                </a:solidFill>
                <a:latin typeface="+mn-lt"/>
              </a:rPr>
              <a:t>Funciones</a:t>
            </a:r>
            <a:r>
              <a:rPr lang="en-US" b="1" dirty="0">
                <a:solidFill>
                  <a:schemeClr val="accent6">
                    <a:lumMod val="50000"/>
                  </a:schemeClr>
                </a:solidFill>
                <a:latin typeface="+mn-lt"/>
              </a:rPr>
              <a:t> </a:t>
            </a:r>
            <a:r>
              <a:rPr lang="en-US" dirty="0">
                <a:solidFill>
                  <a:schemeClr val="accent6">
                    <a:lumMod val="50000"/>
                  </a:schemeClr>
                </a:solidFill>
                <a:latin typeface="+mn-lt"/>
              </a:rPr>
              <a:t>y  </a:t>
            </a:r>
            <a:r>
              <a:rPr lang="en-US" b="1" dirty="0" err="1">
                <a:solidFill>
                  <a:schemeClr val="accent6">
                    <a:lumMod val="50000"/>
                  </a:schemeClr>
                </a:solidFill>
                <a:latin typeface="+mn-lt"/>
              </a:rPr>
              <a:t>Responsabilidades</a:t>
            </a:r>
            <a:endParaRPr lang="en-US" b="1" dirty="0">
              <a:solidFill>
                <a:schemeClr val="accent6">
                  <a:lumMod val="50000"/>
                </a:schemeClr>
              </a:solidFill>
              <a:latin typeface="+mn-lt"/>
            </a:endParaRPr>
          </a:p>
        </p:txBody>
      </p:sp>
      <p:sp>
        <p:nvSpPr>
          <p:cNvPr id="3" name="Content Placeholder 2"/>
          <p:cNvSpPr>
            <a:spLocks noGrp="1"/>
          </p:cNvSpPr>
          <p:nvPr>
            <p:ph idx="1"/>
          </p:nvPr>
        </p:nvSpPr>
        <p:spPr>
          <a:xfrm>
            <a:off x="352604" y="2101671"/>
            <a:ext cx="7886700" cy="4351338"/>
          </a:xfrm>
        </p:spPr>
        <p:txBody>
          <a:bodyPr/>
          <a:lstStyle/>
          <a:p>
            <a:pPr marL="0" indent="0">
              <a:buNone/>
            </a:pPr>
            <a:endParaRPr lang="en-US" dirty="0"/>
          </a:p>
          <a:p>
            <a:pPr marL="0" indent="0">
              <a:buNone/>
            </a:pPr>
            <a:endParaRPr lang="en-US" dirty="0"/>
          </a:p>
          <a:p>
            <a:pPr marL="0" indent="0" algn="ctr">
              <a:buNone/>
            </a:pPr>
            <a:r>
              <a:rPr lang="en-US" b="1" dirty="0">
                <a:solidFill>
                  <a:schemeClr val="accent6">
                    <a:lumMod val="50000"/>
                  </a:schemeClr>
                </a:solidFill>
              </a:rPr>
              <a:t>CUANDO SABES CUÁL ES TU DON, </a:t>
            </a:r>
          </a:p>
          <a:p>
            <a:pPr marL="0" indent="0" algn="ctr">
              <a:buNone/>
            </a:pPr>
            <a:r>
              <a:rPr lang="en-US" dirty="0">
                <a:solidFill>
                  <a:srgbClr val="C00000"/>
                </a:solidFill>
              </a:rPr>
              <a:t>SABES CUÁL ES TU MINISTERIO.</a:t>
            </a:r>
          </a:p>
        </p:txBody>
      </p:sp>
    </p:spTree>
    <p:extLst>
      <p:ext uri="{BB962C8B-B14F-4D97-AF65-F5344CB8AC3E}">
        <p14:creationId xmlns:p14="http://schemas.microsoft.com/office/powerpoint/2010/main" val="17802716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84236" cy="6858001"/>
          </a:xfrm>
          <a:prstGeom prst="rect">
            <a:avLst/>
          </a:prstGeom>
        </p:spPr>
      </p:pic>
      <p:sp>
        <p:nvSpPr>
          <p:cNvPr id="2" name="Title 1"/>
          <p:cNvSpPr>
            <a:spLocks noGrp="1"/>
          </p:cNvSpPr>
          <p:nvPr>
            <p:ph type="title"/>
          </p:nvPr>
        </p:nvSpPr>
        <p:spPr>
          <a:xfrm>
            <a:off x="1197994" y="692929"/>
            <a:ext cx="7886700" cy="1325563"/>
          </a:xfrm>
        </p:spPr>
        <p:txBody>
          <a:bodyPr>
            <a:normAutofit/>
          </a:bodyPr>
          <a:lstStyle/>
          <a:p>
            <a:pPr algn="ctr"/>
            <a:r>
              <a:rPr lang="en-US" dirty="0">
                <a:solidFill>
                  <a:schemeClr val="bg1"/>
                </a:solidFill>
                <a:latin typeface="Calibri" charset="0"/>
                <a:ea typeface="Calibri" charset="0"/>
                <a:cs typeface="Calibri" charset="0"/>
              </a:rPr>
              <a:t>DOTADAS PARA SERVIR</a:t>
            </a:r>
            <a:br>
              <a:rPr lang="en-US" dirty="0">
                <a:solidFill>
                  <a:schemeClr val="bg1"/>
                </a:solidFill>
                <a:latin typeface="Calibri" charset="0"/>
                <a:ea typeface="Calibri" charset="0"/>
                <a:cs typeface="Calibri" charset="0"/>
              </a:rPr>
            </a:br>
            <a:r>
              <a:rPr lang="en-US" sz="2100" dirty="0">
                <a:latin typeface="Calibri" charset="0"/>
                <a:ea typeface="Calibri" charset="0"/>
                <a:cs typeface="Calibri" charset="0"/>
              </a:rPr>
              <a:t>1 CORINTIOS 13:1, </a:t>
            </a:r>
            <a:r>
              <a:rPr lang="en-US" sz="2100" i="1" dirty="0">
                <a:latin typeface="Calibri" charset="0"/>
                <a:ea typeface="Calibri" charset="0"/>
                <a:cs typeface="Calibri" charset="0"/>
              </a:rPr>
              <a:t>DHH</a:t>
            </a:r>
            <a:endParaRPr lang="en-US" sz="2100" dirty="0">
              <a:latin typeface="Calibri" charset="0"/>
              <a:ea typeface="Calibri" charset="0"/>
              <a:cs typeface="Calibri" charset="0"/>
            </a:endParaRPr>
          </a:p>
        </p:txBody>
      </p:sp>
      <p:sp>
        <p:nvSpPr>
          <p:cNvPr id="3" name="Content Placeholder 2"/>
          <p:cNvSpPr>
            <a:spLocks noGrp="1"/>
          </p:cNvSpPr>
          <p:nvPr>
            <p:ph idx="1"/>
          </p:nvPr>
        </p:nvSpPr>
        <p:spPr/>
        <p:txBody>
          <a:bodyPr>
            <a:normAutofit/>
          </a:bodyPr>
          <a:lstStyle/>
          <a:p>
            <a:pPr marL="0" indent="0" algn="ctr">
              <a:buNone/>
            </a:pPr>
            <a:endParaRPr lang="en-AU" dirty="0"/>
          </a:p>
          <a:p>
            <a:endParaRPr lang="es-MX" b="1" i="1" dirty="0"/>
          </a:p>
          <a:p>
            <a:pPr marL="457200" lvl="1" indent="0">
              <a:buNone/>
            </a:pPr>
            <a:r>
              <a:rPr lang="es-MX" b="1" i="1" dirty="0"/>
              <a:t>“Si hablo las lenguas de los hombres y aun de los ángeles, pero no tengo amor, no soy más que un metal que resuena o un platillo que hace ruido”. </a:t>
            </a:r>
            <a:endParaRPr lang="en-US" dirty="0"/>
          </a:p>
          <a:p>
            <a:pPr marL="0" indent="0">
              <a:buNone/>
            </a:pPr>
            <a:r>
              <a:rPr lang="es-MX" b="1" i="1" dirty="0"/>
              <a:t> </a:t>
            </a:r>
            <a:endParaRPr lang="en-US" dirty="0"/>
          </a:p>
        </p:txBody>
      </p:sp>
    </p:spTree>
    <p:extLst>
      <p:ext uri="{BB962C8B-B14F-4D97-AF65-F5344CB8AC3E}">
        <p14:creationId xmlns:p14="http://schemas.microsoft.com/office/powerpoint/2010/main" val="11934455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2" name="Title 1"/>
          <p:cNvSpPr>
            <a:spLocks noGrp="1"/>
          </p:cNvSpPr>
          <p:nvPr>
            <p:ph type="title"/>
          </p:nvPr>
        </p:nvSpPr>
        <p:spPr>
          <a:xfrm>
            <a:off x="283594" y="813700"/>
            <a:ext cx="7886700" cy="1325563"/>
          </a:xfrm>
        </p:spPr>
        <p:txBody>
          <a:bodyPr/>
          <a:lstStyle/>
          <a:p>
            <a:pPr algn="ctr"/>
            <a:r>
              <a:rPr lang="en-AU" b="1" i="1" dirty="0">
                <a:solidFill>
                  <a:schemeClr val="accent6">
                    <a:lumMod val="50000"/>
                  </a:schemeClr>
                </a:solidFill>
              </a:rPr>
              <a:t>Solo de </a:t>
            </a:r>
            <a:r>
              <a:rPr lang="en-AU" b="1" i="1" dirty="0" err="1">
                <a:solidFill>
                  <a:schemeClr val="accent6">
                    <a:lumMod val="50000"/>
                  </a:schemeClr>
                </a:solidFill>
              </a:rPr>
              <a:t>Método</a:t>
            </a:r>
            <a:r>
              <a:rPr lang="en-AU" b="1" i="1" dirty="0">
                <a:solidFill>
                  <a:schemeClr val="accent6">
                    <a:lumMod val="50000"/>
                  </a:schemeClr>
                </a:solidFill>
              </a:rPr>
              <a:t> de Cristo</a:t>
            </a:r>
            <a:br>
              <a:rPr lang="en-AU" b="1" i="1" dirty="0">
                <a:solidFill>
                  <a:schemeClr val="accent6">
                    <a:lumMod val="50000"/>
                  </a:schemeClr>
                </a:solidFill>
              </a:rPr>
            </a:br>
            <a:endParaRPr lang="en-US" dirty="0">
              <a:solidFill>
                <a:schemeClr val="accent6">
                  <a:lumMod val="50000"/>
                </a:schemeClr>
              </a:solidFill>
              <a:latin typeface="+mn-lt"/>
            </a:endParaRPr>
          </a:p>
        </p:txBody>
      </p:sp>
      <p:sp>
        <p:nvSpPr>
          <p:cNvPr id="3" name="Content Placeholder 2"/>
          <p:cNvSpPr>
            <a:spLocks noGrp="1"/>
          </p:cNvSpPr>
          <p:nvPr>
            <p:ph idx="1"/>
          </p:nvPr>
        </p:nvSpPr>
        <p:spPr>
          <a:xfrm>
            <a:off x="663156" y="1752599"/>
            <a:ext cx="7445675" cy="3699749"/>
          </a:xfrm>
        </p:spPr>
        <p:txBody>
          <a:bodyPr>
            <a:normAutofit/>
          </a:bodyPr>
          <a:lstStyle/>
          <a:p>
            <a:pPr marL="0" indent="0" algn="ctr">
              <a:buNone/>
            </a:pPr>
            <a:endParaRPr lang="en-AU" dirty="0"/>
          </a:p>
          <a:p>
            <a:pPr marL="0" indent="0">
              <a:buNone/>
            </a:pPr>
            <a:r>
              <a:rPr lang="es-MX" b="1" dirty="0"/>
              <a:t>“Sólo el método de Cristo será el que dará éxito para llegar a la gente. El Salvador trataba con los hombres como quien deseaba hacerles bien. Les mostraba simpatía, atendía a sus necesidades y se ganaba su confianza. Entonces les decía: ‘Seguidme’” (Elena G. White, </a:t>
            </a:r>
            <a:r>
              <a:rPr lang="es-MX" b="1" i="1" dirty="0"/>
              <a:t>Ministerio de curación, </a:t>
            </a:r>
            <a:r>
              <a:rPr lang="es-MX" b="1" dirty="0"/>
              <a:t>p. 102).</a:t>
            </a:r>
            <a:r>
              <a:rPr lang="es-MX" b="1" i="1" dirty="0"/>
              <a:t> </a:t>
            </a:r>
            <a:r>
              <a:rPr lang="es-MX" b="1" dirty="0"/>
              <a:t> </a:t>
            </a:r>
            <a:endParaRPr lang="en-US" dirty="0"/>
          </a:p>
          <a:p>
            <a:pPr marL="0" indent="0">
              <a:buNone/>
            </a:pPr>
            <a:endParaRPr lang="en-US" sz="2000" dirty="0"/>
          </a:p>
        </p:txBody>
      </p:sp>
    </p:spTree>
    <p:extLst>
      <p:ext uri="{BB962C8B-B14F-4D97-AF65-F5344CB8AC3E}">
        <p14:creationId xmlns:p14="http://schemas.microsoft.com/office/powerpoint/2010/main" val="15042469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7223125"/>
          </a:xfrm>
          <a:prstGeom prst="rect">
            <a:avLst/>
          </a:prstGeom>
        </p:spPr>
      </p:pic>
      <p:sp>
        <p:nvSpPr>
          <p:cNvPr id="2" name="Title 1"/>
          <p:cNvSpPr>
            <a:spLocks noGrp="1"/>
          </p:cNvSpPr>
          <p:nvPr>
            <p:ph type="title"/>
          </p:nvPr>
        </p:nvSpPr>
        <p:spPr>
          <a:xfrm>
            <a:off x="490626" y="1072491"/>
            <a:ext cx="7886700" cy="1325563"/>
          </a:xfrm>
        </p:spPr>
        <p:txBody>
          <a:bodyPr/>
          <a:lstStyle/>
          <a:p>
            <a:pPr algn="ctr"/>
            <a:r>
              <a:rPr lang="en-US" b="1" dirty="0" err="1">
                <a:solidFill>
                  <a:schemeClr val="accent6">
                    <a:lumMod val="50000"/>
                  </a:schemeClr>
                </a:solidFill>
                <a:latin typeface="+mn-lt"/>
              </a:rPr>
              <a:t>Funciones</a:t>
            </a:r>
            <a:r>
              <a:rPr lang="en-US" b="1" dirty="0">
                <a:solidFill>
                  <a:schemeClr val="accent6">
                    <a:lumMod val="50000"/>
                  </a:schemeClr>
                </a:solidFill>
                <a:latin typeface="+mn-lt"/>
              </a:rPr>
              <a:t> </a:t>
            </a:r>
            <a:r>
              <a:rPr lang="en-US" dirty="0">
                <a:solidFill>
                  <a:schemeClr val="accent6">
                    <a:lumMod val="50000"/>
                  </a:schemeClr>
                </a:solidFill>
                <a:latin typeface="+mn-lt"/>
              </a:rPr>
              <a:t>y </a:t>
            </a:r>
            <a:r>
              <a:rPr lang="en-US" b="1" dirty="0" err="1">
                <a:solidFill>
                  <a:schemeClr val="accent6">
                    <a:lumMod val="50000"/>
                  </a:schemeClr>
                </a:solidFill>
                <a:latin typeface="+mn-lt"/>
              </a:rPr>
              <a:t>Responsabilidades</a:t>
            </a:r>
            <a:endParaRPr lang="en-US" b="1" dirty="0">
              <a:solidFill>
                <a:schemeClr val="accent6">
                  <a:lumMod val="50000"/>
                </a:schemeClr>
              </a:solidFill>
              <a:latin typeface="+mn-lt"/>
            </a:endParaRPr>
          </a:p>
        </p:txBody>
      </p:sp>
      <p:sp>
        <p:nvSpPr>
          <p:cNvPr id="3" name="Content Placeholder 2"/>
          <p:cNvSpPr>
            <a:spLocks noGrp="1"/>
          </p:cNvSpPr>
          <p:nvPr>
            <p:ph idx="1"/>
          </p:nvPr>
        </p:nvSpPr>
        <p:spPr>
          <a:xfrm>
            <a:off x="628650" y="2412222"/>
            <a:ext cx="7886700" cy="2936156"/>
          </a:xfrm>
        </p:spPr>
        <p:txBody>
          <a:bodyPr>
            <a:normAutofit lnSpcReduction="10000"/>
          </a:bodyPr>
          <a:lstStyle/>
          <a:p>
            <a:r>
              <a:rPr lang="es-MX" b="1" dirty="0"/>
              <a:t>Cuando desarrollas tus dones espirituales y pasión: </a:t>
            </a:r>
            <a:endParaRPr lang="en-US" b="1" dirty="0"/>
          </a:p>
          <a:p>
            <a:endParaRPr lang="en-US" dirty="0"/>
          </a:p>
          <a:p>
            <a:pPr lvl="0"/>
            <a:r>
              <a:rPr lang="es-MX" dirty="0"/>
              <a:t>Adorarás y </a:t>
            </a:r>
            <a:r>
              <a:rPr lang="es-MX" b="1" dirty="0"/>
              <a:t>glorificarás a Dios </a:t>
            </a:r>
            <a:r>
              <a:rPr lang="es-MX" dirty="0"/>
              <a:t>porque te </a:t>
            </a:r>
            <a:r>
              <a:rPr lang="es-MX" b="1" dirty="0"/>
              <a:t>realizarás </a:t>
            </a:r>
            <a:r>
              <a:rPr lang="es-MX" dirty="0"/>
              <a:t>a través del servicio. </a:t>
            </a:r>
            <a:endParaRPr lang="en-US" dirty="0"/>
          </a:p>
          <a:p>
            <a:r>
              <a:rPr lang="es-MX" b="1" dirty="0"/>
              <a:t>Edificarás a la iglesia </a:t>
            </a:r>
            <a:r>
              <a:rPr lang="es-MX" dirty="0"/>
              <a:t>porque </a:t>
            </a:r>
            <a:r>
              <a:rPr lang="es-MX" b="1" dirty="0"/>
              <a:t>te gozas en ministrar </a:t>
            </a:r>
            <a:r>
              <a:rPr lang="es-MX" dirty="0"/>
              <a:t>en favor de los demás.</a:t>
            </a:r>
          </a:p>
          <a:p>
            <a:endParaRPr lang="en-US" dirty="0"/>
          </a:p>
        </p:txBody>
      </p:sp>
    </p:spTree>
    <p:extLst>
      <p:ext uri="{BB962C8B-B14F-4D97-AF65-F5344CB8AC3E}">
        <p14:creationId xmlns:p14="http://schemas.microsoft.com/office/powerpoint/2010/main" val="17724276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84236" cy="6858001"/>
          </a:xfrm>
          <a:prstGeom prst="rect">
            <a:avLst/>
          </a:prstGeom>
        </p:spPr>
      </p:pic>
      <p:sp>
        <p:nvSpPr>
          <p:cNvPr id="2" name="Title 1"/>
          <p:cNvSpPr>
            <a:spLocks noGrp="1"/>
          </p:cNvSpPr>
          <p:nvPr>
            <p:ph type="title"/>
          </p:nvPr>
        </p:nvSpPr>
        <p:spPr>
          <a:xfrm>
            <a:off x="1094476" y="589415"/>
            <a:ext cx="7886700" cy="1325563"/>
          </a:xfrm>
        </p:spPr>
        <p:txBody>
          <a:bodyPr>
            <a:normAutofit/>
          </a:bodyPr>
          <a:lstStyle/>
          <a:p>
            <a:pPr algn="ctr"/>
            <a:r>
              <a:rPr lang="en-US" dirty="0" err="1">
                <a:solidFill>
                  <a:schemeClr val="bg1"/>
                </a:solidFill>
                <a:latin typeface="+mn-lt"/>
              </a:rPr>
              <a:t>Dotadas</a:t>
            </a:r>
            <a:r>
              <a:rPr lang="en-US" dirty="0">
                <a:solidFill>
                  <a:schemeClr val="bg1"/>
                </a:solidFill>
                <a:latin typeface="+mn-lt"/>
              </a:rPr>
              <a:t> para </a:t>
            </a:r>
            <a:r>
              <a:rPr lang="en-US" dirty="0" err="1">
                <a:solidFill>
                  <a:schemeClr val="bg1"/>
                </a:solidFill>
                <a:latin typeface="+mn-lt"/>
              </a:rPr>
              <a:t>Servir</a:t>
            </a:r>
            <a:br>
              <a:rPr lang="en-US" b="1" dirty="0"/>
            </a:br>
            <a:r>
              <a:rPr lang="en-AU" sz="2100" dirty="0"/>
              <a:t>Joel 2:28, </a:t>
            </a:r>
            <a:r>
              <a:rPr lang="en-AU" sz="2100" i="1" dirty="0"/>
              <a:t>DHH</a:t>
            </a:r>
            <a:endParaRPr lang="en-US" sz="2100" dirty="0"/>
          </a:p>
        </p:txBody>
      </p:sp>
      <p:sp>
        <p:nvSpPr>
          <p:cNvPr id="3" name="Content Placeholder 2"/>
          <p:cNvSpPr>
            <a:spLocks noGrp="1"/>
          </p:cNvSpPr>
          <p:nvPr>
            <p:ph idx="1"/>
          </p:nvPr>
        </p:nvSpPr>
        <p:spPr>
          <a:xfrm>
            <a:off x="628650" y="2653760"/>
            <a:ext cx="7886700" cy="3350224"/>
          </a:xfrm>
        </p:spPr>
        <p:txBody>
          <a:bodyPr>
            <a:normAutofit/>
          </a:bodyPr>
          <a:lstStyle/>
          <a:p>
            <a:pPr marL="0" indent="0" algn="ctr">
              <a:buNone/>
            </a:pPr>
            <a:endParaRPr lang="es-MX" b="1" dirty="0"/>
          </a:p>
          <a:p>
            <a:pPr marL="0" indent="0" algn="ctr">
              <a:buNone/>
            </a:pPr>
            <a:r>
              <a:rPr lang="es-MX" b="1" dirty="0"/>
              <a:t>“</a:t>
            </a:r>
            <a:r>
              <a:rPr lang="es-MX" i="1" dirty="0"/>
              <a:t>Después de estas cosas derramaré mi espíritu sobre toda la humanidad: los hijos e hijas de ustedes profetizarán, los viejos tendrán sueños y los jóvenes visiones</a:t>
            </a:r>
            <a:r>
              <a:rPr lang="en-AU" dirty="0"/>
              <a:t>“. </a:t>
            </a:r>
          </a:p>
        </p:txBody>
      </p:sp>
    </p:spTree>
    <p:extLst>
      <p:ext uri="{BB962C8B-B14F-4D97-AF65-F5344CB8AC3E}">
        <p14:creationId xmlns:p14="http://schemas.microsoft.com/office/powerpoint/2010/main" val="15957664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84236" cy="6858001"/>
          </a:xfrm>
          <a:prstGeom prst="rect">
            <a:avLst/>
          </a:prstGeom>
        </p:spPr>
      </p:pic>
      <p:sp>
        <p:nvSpPr>
          <p:cNvPr id="2" name="Title 1"/>
          <p:cNvSpPr>
            <a:spLocks noGrp="1"/>
          </p:cNvSpPr>
          <p:nvPr>
            <p:ph type="title"/>
          </p:nvPr>
        </p:nvSpPr>
        <p:spPr>
          <a:xfrm>
            <a:off x="1025465" y="623920"/>
            <a:ext cx="7886700" cy="1325563"/>
          </a:xfrm>
        </p:spPr>
        <p:txBody>
          <a:bodyPr>
            <a:normAutofit/>
          </a:bodyPr>
          <a:lstStyle/>
          <a:p>
            <a:pPr algn="ctr"/>
            <a:r>
              <a:rPr lang="en-US" sz="2400" dirty="0" err="1">
                <a:solidFill>
                  <a:schemeClr val="bg1"/>
                </a:solidFill>
              </a:rPr>
              <a:t>Dotadas</a:t>
            </a:r>
            <a:r>
              <a:rPr lang="en-US" sz="2400" dirty="0">
                <a:solidFill>
                  <a:schemeClr val="bg1"/>
                </a:solidFill>
              </a:rPr>
              <a:t> para </a:t>
            </a:r>
            <a:r>
              <a:rPr lang="en-US" sz="2400" dirty="0" err="1">
                <a:solidFill>
                  <a:schemeClr val="bg1"/>
                </a:solidFill>
              </a:rPr>
              <a:t>Servir</a:t>
            </a:r>
            <a:br>
              <a:rPr lang="en-US" sz="2400" b="1" dirty="0"/>
            </a:br>
            <a:r>
              <a:rPr lang="en-AU" sz="1200" dirty="0"/>
              <a:t>Joel 2:29, </a:t>
            </a:r>
            <a:r>
              <a:rPr lang="en-AU" sz="1200" i="1" dirty="0"/>
              <a:t>DHH</a:t>
            </a:r>
            <a:endParaRPr lang="en-US" sz="2100" dirty="0"/>
          </a:p>
        </p:txBody>
      </p:sp>
      <p:sp>
        <p:nvSpPr>
          <p:cNvPr id="3" name="Content Placeholder 2"/>
          <p:cNvSpPr>
            <a:spLocks noGrp="1"/>
          </p:cNvSpPr>
          <p:nvPr>
            <p:ph idx="1"/>
          </p:nvPr>
        </p:nvSpPr>
        <p:spPr>
          <a:xfrm>
            <a:off x="628650" y="2498485"/>
            <a:ext cx="7886700" cy="4351338"/>
          </a:xfrm>
        </p:spPr>
        <p:txBody>
          <a:bodyPr/>
          <a:lstStyle/>
          <a:p>
            <a:pPr marL="0" indent="0" algn="ctr">
              <a:buNone/>
            </a:pPr>
            <a:endParaRPr lang="en-AU" i="1" baseline="30000" dirty="0"/>
          </a:p>
          <a:p>
            <a:pPr marL="0" indent="0" algn="ctr">
              <a:buNone/>
            </a:pPr>
            <a:endParaRPr lang="en-AU" i="1" baseline="30000" dirty="0"/>
          </a:p>
          <a:p>
            <a:pPr marL="0" indent="0" algn="ctr">
              <a:buNone/>
            </a:pPr>
            <a:r>
              <a:rPr lang="en-AU" i="1" baseline="30000" dirty="0"/>
              <a:t> ”</a:t>
            </a:r>
            <a:r>
              <a:rPr lang="es-MX" dirty="0"/>
              <a:t>También sobre siervos y siervas derramaré mi espíritu en aquellos días” </a:t>
            </a:r>
            <a:r>
              <a:rPr lang="en-AU" dirty="0"/>
              <a:t>“</a:t>
            </a:r>
            <a:endParaRPr lang="en-US" dirty="0"/>
          </a:p>
        </p:txBody>
      </p:sp>
    </p:spTree>
    <p:extLst>
      <p:ext uri="{BB962C8B-B14F-4D97-AF65-F5344CB8AC3E}">
        <p14:creationId xmlns:p14="http://schemas.microsoft.com/office/powerpoint/2010/main" val="8224420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84236" cy="6858001"/>
          </a:xfrm>
          <a:prstGeom prst="rect">
            <a:avLst/>
          </a:prstGeom>
        </p:spPr>
      </p:pic>
      <p:sp>
        <p:nvSpPr>
          <p:cNvPr id="2" name="Title 1"/>
          <p:cNvSpPr>
            <a:spLocks noGrp="1"/>
          </p:cNvSpPr>
          <p:nvPr>
            <p:ph type="title"/>
          </p:nvPr>
        </p:nvSpPr>
        <p:spPr>
          <a:xfrm>
            <a:off x="801180" y="813701"/>
            <a:ext cx="7886700" cy="1325563"/>
          </a:xfrm>
        </p:spPr>
        <p:txBody>
          <a:bodyPr/>
          <a:lstStyle/>
          <a:p>
            <a:pPr algn="ctr"/>
            <a:r>
              <a:rPr lang="en-US" b="1" dirty="0" err="1">
                <a:solidFill>
                  <a:schemeClr val="bg1"/>
                </a:solidFill>
              </a:rPr>
              <a:t>Desafío</a:t>
            </a:r>
            <a:endParaRPr lang="en-US" b="1" dirty="0">
              <a:solidFill>
                <a:schemeClr val="bg1"/>
              </a:solidFill>
            </a:endParaRPr>
          </a:p>
        </p:txBody>
      </p:sp>
      <p:sp>
        <p:nvSpPr>
          <p:cNvPr id="3" name="Content Placeholder 2"/>
          <p:cNvSpPr>
            <a:spLocks noGrp="1"/>
          </p:cNvSpPr>
          <p:nvPr>
            <p:ph idx="1"/>
          </p:nvPr>
        </p:nvSpPr>
        <p:spPr/>
        <p:txBody>
          <a:bodyPr/>
          <a:lstStyle/>
          <a:p>
            <a:pPr marL="0" indent="0">
              <a:buNone/>
            </a:pPr>
            <a:endParaRPr lang="en-US" dirty="0"/>
          </a:p>
          <a:p>
            <a:pPr marL="0" indent="0">
              <a:buNone/>
            </a:pPr>
            <a:endParaRPr lang="en-US" dirty="0"/>
          </a:p>
          <a:p>
            <a:pPr marL="0" indent="0">
              <a:buNone/>
            </a:pPr>
            <a:endParaRPr lang="en-US" dirty="0"/>
          </a:p>
          <a:p>
            <a:pPr marL="0" indent="0" algn="ctr">
              <a:buNone/>
            </a:pPr>
            <a:r>
              <a:rPr lang="en-US" dirty="0"/>
              <a:t>¿</a:t>
            </a:r>
            <a:r>
              <a:rPr lang="en-US" dirty="0" err="1"/>
              <a:t>Estás</a:t>
            </a:r>
            <a:r>
              <a:rPr lang="en-US" dirty="0"/>
              <a:t> </a:t>
            </a:r>
            <a:r>
              <a:rPr lang="en-US" b="1" dirty="0" err="1"/>
              <a:t>dispuesta</a:t>
            </a:r>
            <a:r>
              <a:rPr lang="en-US" b="1" dirty="0"/>
              <a:t> </a:t>
            </a:r>
            <a:r>
              <a:rPr lang="en-US" dirty="0"/>
              <a:t> a </a:t>
            </a:r>
            <a:r>
              <a:rPr lang="en-US" dirty="0" err="1"/>
              <a:t>ofrecer</a:t>
            </a:r>
            <a:r>
              <a:rPr lang="en-US" dirty="0"/>
              <a:t> </a:t>
            </a:r>
            <a:r>
              <a:rPr lang="en-US" dirty="0" err="1"/>
              <a:t>tu</a:t>
            </a:r>
            <a:r>
              <a:rPr lang="en-US" dirty="0"/>
              <a:t> </a:t>
            </a:r>
            <a:r>
              <a:rPr lang="en-US" dirty="0" err="1"/>
              <a:t>vida</a:t>
            </a:r>
            <a:r>
              <a:rPr lang="en-US" dirty="0"/>
              <a:t> </a:t>
            </a:r>
            <a:r>
              <a:rPr lang="en-US" dirty="0" err="1"/>
              <a:t>en</a:t>
            </a:r>
            <a:r>
              <a:rPr lang="en-US" dirty="0"/>
              <a:t> </a:t>
            </a:r>
            <a:r>
              <a:rPr lang="en-US" dirty="0" err="1"/>
              <a:t>servicio</a:t>
            </a:r>
            <a:r>
              <a:rPr lang="en-US" dirty="0"/>
              <a:t> a Dios? </a:t>
            </a:r>
          </a:p>
        </p:txBody>
      </p:sp>
    </p:spTree>
    <p:extLst>
      <p:ext uri="{BB962C8B-B14F-4D97-AF65-F5344CB8AC3E}">
        <p14:creationId xmlns:p14="http://schemas.microsoft.com/office/powerpoint/2010/main" val="6293658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84236" cy="6858001"/>
          </a:xfrm>
          <a:prstGeom prst="rect">
            <a:avLst/>
          </a:prstGeom>
        </p:spPr>
      </p:pic>
      <p:sp>
        <p:nvSpPr>
          <p:cNvPr id="2" name="Title 1"/>
          <p:cNvSpPr>
            <a:spLocks noGrp="1"/>
          </p:cNvSpPr>
          <p:nvPr>
            <p:ph type="title"/>
          </p:nvPr>
        </p:nvSpPr>
        <p:spPr>
          <a:xfrm>
            <a:off x="1008213" y="641174"/>
            <a:ext cx="7886700" cy="1325563"/>
          </a:xfrm>
        </p:spPr>
        <p:txBody>
          <a:bodyPr/>
          <a:lstStyle/>
          <a:p>
            <a:r>
              <a:rPr lang="es-MX" sz="2400" b="1" i="1" dirty="0"/>
              <a:t>“</a:t>
            </a:r>
            <a:endParaRPr lang="en-US" sz="2400" dirty="0"/>
          </a:p>
        </p:txBody>
      </p:sp>
      <p:sp>
        <p:nvSpPr>
          <p:cNvPr id="3" name="Content Placeholder 2"/>
          <p:cNvSpPr>
            <a:spLocks noGrp="1"/>
          </p:cNvSpPr>
          <p:nvPr>
            <p:ph idx="1"/>
          </p:nvPr>
        </p:nvSpPr>
        <p:spPr/>
        <p:txBody>
          <a:bodyPr>
            <a:normAutofit/>
          </a:bodyPr>
          <a:lstStyle/>
          <a:p>
            <a:pPr marL="0" indent="0" algn="ctr">
              <a:buNone/>
            </a:pPr>
            <a:endParaRPr lang="en-AU" dirty="0"/>
          </a:p>
          <a:p>
            <a:r>
              <a:rPr lang="en-AU" baseline="30000" dirty="0"/>
              <a:t>2</a:t>
            </a:r>
            <a:r>
              <a:rPr lang="es-MX" b="1" i="1" dirty="0"/>
              <a:t>Y si tengo el don de profecía, y entiendo todos los designios secretos de Dios, y sé todas las cosas, y si tengo la fe necesaria para mover montañas, pero no tengo amor, no soy nada. </a:t>
            </a:r>
            <a:endParaRPr lang="en-US" dirty="0"/>
          </a:p>
        </p:txBody>
      </p:sp>
    </p:spTree>
    <p:extLst>
      <p:ext uri="{BB962C8B-B14F-4D97-AF65-F5344CB8AC3E}">
        <p14:creationId xmlns:p14="http://schemas.microsoft.com/office/powerpoint/2010/main" val="262831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84236" cy="6858001"/>
          </a:xfrm>
          <a:prstGeom prst="rect">
            <a:avLst/>
          </a:prstGeom>
        </p:spPr>
      </p:pic>
      <p:sp>
        <p:nvSpPr>
          <p:cNvPr id="2" name="Title 1"/>
          <p:cNvSpPr>
            <a:spLocks noGrp="1"/>
          </p:cNvSpPr>
          <p:nvPr>
            <p:ph type="title"/>
          </p:nvPr>
        </p:nvSpPr>
        <p:spPr>
          <a:xfrm>
            <a:off x="956454" y="572161"/>
            <a:ext cx="7886700" cy="1325563"/>
          </a:xfrm>
        </p:spPr>
        <p:txBody>
          <a:bodyPr>
            <a:normAutofit/>
          </a:bodyPr>
          <a:lstStyle/>
          <a:p>
            <a:pPr algn="ctr"/>
            <a:r>
              <a:rPr lang="en-US" dirty="0">
                <a:solidFill>
                  <a:schemeClr val="bg1"/>
                </a:solidFill>
                <a:latin typeface="Calibri" charset="0"/>
                <a:ea typeface="Calibri" charset="0"/>
                <a:cs typeface="Calibri" charset="0"/>
              </a:rPr>
              <a:t>DOTADAS PARA SERVIR</a:t>
            </a:r>
            <a:br>
              <a:rPr lang="en-US" b="1" dirty="0">
                <a:solidFill>
                  <a:schemeClr val="bg1"/>
                </a:solidFill>
                <a:latin typeface="Calibri" charset="0"/>
                <a:ea typeface="Calibri" charset="0"/>
                <a:cs typeface="Calibri" charset="0"/>
              </a:rPr>
            </a:br>
            <a:r>
              <a:rPr lang="en-US" sz="2100" dirty="0"/>
              <a:t>1 </a:t>
            </a:r>
            <a:r>
              <a:rPr lang="en-US" sz="2100" dirty="0" err="1"/>
              <a:t>Corintians</a:t>
            </a:r>
            <a:r>
              <a:rPr lang="en-US" sz="2100" dirty="0"/>
              <a:t> 13:3, </a:t>
            </a:r>
            <a:r>
              <a:rPr lang="en-US" sz="2100" i="1" dirty="0"/>
              <a:t>DHH</a:t>
            </a:r>
          </a:p>
        </p:txBody>
      </p:sp>
      <p:sp>
        <p:nvSpPr>
          <p:cNvPr id="3" name="Content Placeholder 2"/>
          <p:cNvSpPr>
            <a:spLocks noGrp="1"/>
          </p:cNvSpPr>
          <p:nvPr>
            <p:ph idx="1"/>
          </p:nvPr>
        </p:nvSpPr>
        <p:spPr>
          <a:xfrm>
            <a:off x="628650" y="2239693"/>
            <a:ext cx="7886700" cy="4351338"/>
          </a:xfrm>
        </p:spPr>
        <p:txBody>
          <a:bodyPr/>
          <a:lstStyle/>
          <a:p>
            <a:pPr marL="0" indent="0" algn="ctr">
              <a:buNone/>
            </a:pPr>
            <a:endParaRPr lang="en-AU" dirty="0"/>
          </a:p>
          <a:p>
            <a:pPr marL="0" indent="0">
              <a:buNone/>
            </a:pPr>
            <a:r>
              <a:rPr lang="es-MX" b="1" i="1" dirty="0"/>
              <a:t>“Y si reparto entre los pobres todo lo que poseo, y aun si entrego mi propio cuerpo para tener de qué enorgullecerme, pero no tengo amor, de nada me sirve”. </a:t>
            </a:r>
            <a:endParaRPr lang="en-US" dirty="0"/>
          </a:p>
          <a:p>
            <a:pPr marL="0" indent="0" algn="ctr">
              <a:buNone/>
            </a:pPr>
            <a:endParaRPr lang="en-US" dirty="0"/>
          </a:p>
        </p:txBody>
      </p:sp>
    </p:spTree>
    <p:extLst>
      <p:ext uri="{BB962C8B-B14F-4D97-AF65-F5344CB8AC3E}">
        <p14:creationId xmlns:p14="http://schemas.microsoft.com/office/powerpoint/2010/main" val="5698624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84236" cy="6858001"/>
          </a:xfrm>
          <a:prstGeom prst="rect">
            <a:avLst/>
          </a:prstGeom>
        </p:spPr>
      </p:pic>
      <p:sp>
        <p:nvSpPr>
          <p:cNvPr id="2" name="Title 1"/>
          <p:cNvSpPr>
            <a:spLocks noGrp="1"/>
          </p:cNvSpPr>
          <p:nvPr>
            <p:ph type="title"/>
          </p:nvPr>
        </p:nvSpPr>
        <p:spPr>
          <a:xfrm>
            <a:off x="921949" y="641172"/>
            <a:ext cx="7886700" cy="1325563"/>
          </a:xfrm>
        </p:spPr>
        <p:txBody>
          <a:bodyPr/>
          <a:lstStyle/>
          <a:p>
            <a:pPr algn="ctr"/>
            <a:r>
              <a:rPr lang="en-US" sz="2400" dirty="0">
                <a:solidFill>
                  <a:schemeClr val="bg1"/>
                </a:solidFill>
                <a:latin typeface="Calibri" charset="0"/>
                <a:ea typeface="Calibri" charset="0"/>
                <a:cs typeface="Calibri" charset="0"/>
              </a:rPr>
              <a:t>DOTADAS PARA SERVIR</a:t>
            </a:r>
            <a:br>
              <a:rPr lang="en-US" sz="2400" dirty="0">
                <a:solidFill>
                  <a:schemeClr val="bg1"/>
                </a:solidFill>
                <a:latin typeface="Calibri" charset="0"/>
                <a:ea typeface="Calibri" charset="0"/>
                <a:cs typeface="Calibri" charset="0"/>
              </a:rPr>
            </a:br>
            <a:r>
              <a:rPr lang="en-US" sz="2400" dirty="0">
                <a:solidFill>
                  <a:schemeClr val="bg1"/>
                </a:solidFill>
                <a:latin typeface="Calibri" charset="0"/>
                <a:ea typeface="Calibri" charset="0"/>
                <a:cs typeface="Calibri" charset="0"/>
              </a:rPr>
              <a:t>Joel 2:28</a:t>
            </a:r>
            <a:endParaRPr lang="en-US" sz="2100" i="1" dirty="0"/>
          </a:p>
        </p:txBody>
      </p:sp>
      <p:sp>
        <p:nvSpPr>
          <p:cNvPr id="3" name="Content Placeholder 2"/>
          <p:cNvSpPr>
            <a:spLocks noGrp="1"/>
          </p:cNvSpPr>
          <p:nvPr>
            <p:ph idx="1"/>
          </p:nvPr>
        </p:nvSpPr>
        <p:spPr>
          <a:xfrm>
            <a:off x="628650" y="2153429"/>
            <a:ext cx="7886700" cy="4351338"/>
          </a:xfrm>
        </p:spPr>
        <p:txBody>
          <a:bodyPr/>
          <a:lstStyle/>
          <a:p>
            <a:pPr marL="0" indent="0" algn="ctr">
              <a:buNone/>
            </a:pPr>
            <a:endParaRPr lang="en-AU" dirty="0"/>
          </a:p>
          <a:p>
            <a:r>
              <a:rPr lang="en-AU" baseline="30000" dirty="0"/>
              <a:t>28</a:t>
            </a:r>
            <a:r>
              <a:rPr lang="es-MX" b="1" i="1" dirty="0"/>
              <a:t> “Después de estas cosas derramaré mi espíritu sobre toda la humanidad: los hijos e hijas de ustedes profetizarán, los viejos tendrán sueños y los jóvenes visiones”.</a:t>
            </a:r>
            <a:endParaRPr lang="en-US" dirty="0"/>
          </a:p>
          <a:p>
            <a:pPr marL="0" indent="0" algn="ctr">
              <a:buNone/>
            </a:pPr>
            <a:endParaRPr lang="en-AU" dirty="0"/>
          </a:p>
        </p:txBody>
      </p:sp>
    </p:spTree>
    <p:extLst>
      <p:ext uri="{BB962C8B-B14F-4D97-AF65-F5344CB8AC3E}">
        <p14:creationId xmlns:p14="http://schemas.microsoft.com/office/powerpoint/2010/main" val="1489966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84236" cy="6858001"/>
          </a:xfrm>
          <a:prstGeom prst="rect">
            <a:avLst/>
          </a:prstGeom>
        </p:spPr>
      </p:pic>
      <p:sp>
        <p:nvSpPr>
          <p:cNvPr id="2" name="Title 1"/>
          <p:cNvSpPr>
            <a:spLocks noGrp="1"/>
          </p:cNvSpPr>
          <p:nvPr>
            <p:ph type="title"/>
          </p:nvPr>
        </p:nvSpPr>
        <p:spPr>
          <a:xfrm>
            <a:off x="1094476" y="692930"/>
            <a:ext cx="7886700" cy="1325563"/>
          </a:xfrm>
        </p:spPr>
        <p:txBody>
          <a:bodyPr>
            <a:normAutofit/>
          </a:bodyPr>
          <a:lstStyle/>
          <a:p>
            <a:pPr algn="ctr"/>
            <a:r>
              <a:rPr lang="en-US" dirty="0">
                <a:solidFill>
                  <a:schemeClr val="bg1"/>
                </a:solidFill>
              </a:rPr>
              <a:t>DOTADAS PARA SERVIR</a:t>
            </a:r>
            <a:br>
              <a:rPr lang="en-US" b="1" dirty="0">
                <a:solidFill>
                  <a:schemeClr val="bg1"/>
                </a:solidFill>
              </a:rPr>
            </a:br>
            <a:r>
              <a:rPr lang="en-US" sz="2100" dirty="0"/>
              <a:t>Joel 2:29, </a:t>
            </a:r>
            <a:r>
              <a:rPr lang="en-US" sz="2100" i="1" dirty="0" err="1"/>
              <a:t>DHHe</a:t>
            </a:r>
            <a:endParaRPr lang="en-US" sz="2100" i="1" dirty="0"/>
          </a:p>
        </p:txBody>
      </p:sp>
      <p:sp>
        <p:nvSpPr>
          <p:cNvPr id="3" name="Content Placeholder 2"/>
          <p:cNvSpPr>
            <a:spLocks noGrp="1"/>
          </p:cNvSpPr>
          <p:nvPr>
            <p:ph idx="1"/>
          </p:nvPr>
        </p:nvSpPr>
        <p:spPr>
          <a:xfrm>
            <a:off x="628650" y="2153429"/>
            <a:ext cx="7886700" cy="3384730"/>
          </a:xfrm>
        </p:spPr>
        <p:txBody>
          <a:bodyPr/>
          <a:lstStyle/>
          <a:p>
            <a:pPr marL="0" indent="0" algn="ctr">
              <a:buNone/>
            </a:pPr>
            <a:endParaRPr lang="en-AU" dirty="0"/>
          </a:p>
          <a:p>
            <a:pPr marL="0" indent="0" algn="ctr">
              <a:buNone/>
            </a:pPr>
            <a:r>
              <a:rPr lang="en-AU" baseline="30000" dirty="0"/>
              <a:t>29</a:t>
            </a:r>
            <a:r>
              <a:rPr lang="en-AU" dirty="0"/>
              <a:t>“</a:t>
            </a:r>
            <a:r>
              <a:rPr lang="es-MX" b="1" i="1" dirty="0"/>
              <a:t>También sobre siervos y siervas</a:t>
            </a:r>
            <a:br>
              <a:rPr lang="es-MX" b="1" i="1" dirty="0"/>
            </a:br>
            <a:r>
              <a:rPr lang="es-MX" b="1" i="1" dirty="0"/>
              <a:t>derramaré mi espíritu en aquellos días”.</a:t>
            </a:r>
            <a:endParaRPr lang="en-US" dirty="0"/>
          </a:p>
        </p:txBody>
      </p:sp>
    </p:spTree>
    <p:extLst>
      <p:ext uri="{BB962C8B-B14F-4D97-AF65-F5344CB8AC3E}">
        <p14:creationId xmlns:p14="http://schemas.microsoft.com/office/powerpoint/2010/main" val="13257061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Gifted to Serve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4" y="0"/>
            <a:ext cx="9112484" cy="6858000"/>
          </a:xfrm>
          <a:prstGeom prst="rect">
            <a:avLst/>
          </a:prstGeom>
        </p:spPr>
      </p:pic>
      <p:sp>
        <p:nvSpPr>
          <p:cNvPr id="3" name="Content Placeholder 2"/>
          <p:cNvSpPr>
            <a:spLocks noGrp="1"/>
          </p:cNvSpPr>
          <p:nvPr>
            <p:ph idx="1"/>
          </p:nvPr>
        </p:nvSpPr>
        <p:spPr>
          <a:xfrm>
            <a:off x="266342" y="1325294"/>
            <a:ext cx="7886700" cy="4351338"/>
          </a:xfrm>
        </p:spPr>
        <p:txBody>
          <a:bodyPr>
            <a:normAutofit/>
          </a:bodyPr>
          <a:lstStyle/>
          <a:p>
            <a:pPr marL="0" indent="0">
              <a:buNone/>
            </a:pPr>
            <a:r>
              <a:rPr lang="es-MX" dirty="0"/>
              <a:t>Dios le da a cada creyente por lo menos un don espiritual, </a:t>
            </a:r>
          </a:p>
          <a:p>
            <a:pPr marL="0" indent="0">
              <a:buNone/>
            </a:pPr>
            <a:r>
              <a:rPr lang="es-MX" dirty="0"/>
              <a:t>independientemente de quién seas, </a:t>
            </a:r>
          </a:p>
          <a:p>
            <a:pPr marL="0" indent="0">
              <a:buNone/>
            </a:pPr>
            <a:r>
              <a:rPr lang="es-MX" dirty="0"/>
              <a:t>cuál sea tu género</a:t>
            </a:r>
          </a:p>
          <a:p>
            <a:pPr marL="0" indent="0">
              <a:buNone/>
            </a:pPr>
            <a:r>
              <a:rPr lang="es-MX" dirty="0"/>
              <a:t>o cuál sea tu edad. </a:t>
            </a:r>
          </a:p>
          <a:p>
            <a:pPr marL="0" indent="0">
              <a:buNone/>
            </a:pPr>
            <a:endParaRPr lang="en-US" dirty="0"/>
          </a:p>
          <a:p>
            <a:pPr marL="0" indent="0">
              <a:buNone/>
            </a:pPr>
            <a:r>
              <a:rPr lang="es-MX" dirty="0"/>
              <a:t>Cada don espiritual nos demuestra el </a:t>
            </a:r>
            <a:r>
              <a:rPr lang="es-MX" b="1" dirty="0"/>
              <a:t>propósito</a:t>
            </a:r>
            <a:r>
              <a:rPr lang="es-MX" dirty="0"/>
              <a:t> que Dios tiene para nuestra vida</a:t>
            </a:r>
            <a:r>
              <a:rPr lang="en-US" dirty="0"/>
              <a:t>.</a:t>
            </a:r>
          </a:p>
        </p:txBody>
      </p:sp>
    </p:spTree>
    <p:extLst>
      <p:ext uri="{BB962C8B-B14F-4D97-AF65-F5344CB8AC3E}">
        <p14:creationId xmlns:p14="http://schemas.microsoft.com/office/powerpoint/2010/main" val="15397038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2" name="Title 1"/>
          <p:cNvSpPr>
            <a:spLocks noGrp="1"/>
          </p:cNvSpPr>
          <p:nvPr>
            <p:ph type="title"/>
          </p:nvPr>
        </p:nvSpPr>
        <p:spPr>
          <a:xfrm>
            <a:off x="473373" y="537656"/>
            <a:ext cx="7886700" cy="1325563"/>
          </a:xfrm>
        </p:spPr>
        <p:txBody>
          <a:bodyPr>
            <a:normAutofit/>
          </a:bodyPr>
          <a:lstStyle/>
          <a:p>
            <a:r>
              <a:rPr lang="en-US" i="1" dirty="0" err="1"/>
              <a:t>Dones</a:t>
            </a:r>
            <a:r>
              <a:rPr lang="en-US" i="1" dirty="0"/>
              <a:t> </a:t>
            </a:r>
            <a:r>
              <a:rPr lang="en-US" i="1" dirty="0" err="1"/>
              <a:t>diferentes</a:t>
            </a:r>
            <a:r>
              <a:rPr lang="en-US" i="1" dirty="0"/>
              <a:t>, </a:t>
            </a:r>
            <a:r>
              <a:rPr lang="en-US" i="1" dirty="0" err="1"/>
              <a:t>pero</a:t>
            </a:r>
            <a:r>
              <a:rPr lang="en-US" i="1" dirty="0"/>
              <a:t> el </a:t>
            </a:r>
            <a:r>
              <a:rPr lang="en-US" i="1" dirty="0" err="1"/>
              <a:t>mismo</a:t>
            </a:r>
            <a:r>
              <a:rPr lang="en-US" i="1" dirty="0"/>
              <a:t> </a:t>
            </a:r>
            <a:r>
              <a:rPr lang="en-US" i="1" dirty="0" err="1"/>
              <a:t>Espíritu</a:t>
            </a:r>
            <a:endParaRPr lang="en-US" i="1" dirty="0">
              <a:solidFill>
                <a:schemeClr val="accent6">
                  <a:lumMod val="50000"/>
                </a:schemeClr>
              </a:solidFill>
              <a:latin typeface="Palatino Linotype" charset="0"/>
              <a:ea typeface="Palatino Linotype" charset="0"/>
              <a:cs typeface="Palatino Linotype" charset="0"/>
            </a:endParaRPr>
          </a:p>
        </p:txBody>
      </p:sp>
      <p:sp>
        <p:nvSpPr>
          <p:cNvPr id="3" name="Content Placeholder 2"/>
          <p:cNvSpPr>
            <a:spLocks noGrp="1"/>
          </p:cNvSpPr>
          <p:nvPr>
            <p:ph idx="1"/>
          </p:nvPr>
        </p:nvSpPr>
        <p:spPr>
          <a:xfrm>
            <a:off x="438867" y="2036689"/>
            <a:ext cx="7886700" cy="3327714"/>
          </a:xfrm>
        </p:spPr>
        <p:txBody>
          <a:bodyPr>
            <a:normAutofit fontScale="77500" lnSpcReduction="20000"/>
          </a:bodyPr>
          <a:lstStyle/>
          <a:p>
            <a:pPr marL="0" indent="0">
              <a:buNone/>
            </a:pPr>
            <a:r>
              <a:rPr lang="es-MX" dirty="0"/>
              <a:t>Hay </a:t>
            </a:r>
            <a:r>
              <a:rPr lang="es-MX" b="1" dirty="0"/>
              <a:t>diferentes dones espirituales</a:t>
            </a:r>
            <a:r>
              <a:rPr lang="es-MX" dirty="0"/>
              <a:t>, </a:t>
            </a:r>
          </a:p>
          <a:p>
            <a:pPr marL="0" indent="0">
              <a:buNone/>
            </a:pPr>
            <a:r>
              <a:rPr lang="es-MX" dirty="0"/>
              <a:t>pero el Espíritu de Dios que los distribuye, es el mismo. </a:t>
            </a:r>
          </a:p>
          <a:p>
            <a:pPr marL="0" indent="0">
              <a:buNone/>
            </a:pPr>
            <a:endParaRPr lang="es-MX" dirty="0"/>
          </a:p>
          <a:p>
            <a:pPr marL="0" indent="0">
              <a:buNone/>
            </a:pPr>
            <a:r>
              <a:rPr lang="es-MX" dirty="0"/>
              <a:t>Hay diferentes </a:t>
            </a:r>
            <a:r>
              <a:rPr lang="es-MX" b="1" dirty="0"/>
              <a:t>tipos de servicio</a:t>
            </a:r>
            <a:r>
              <a:rPr lang="es-MX" dirty="0"/>
              <a:t>, pero servimos al mismo Señor.</a:t>
            </a:r>
          </a:p>
          <a:p>
            <a:pPr marL="0" indent="0">
              <a:buNone/>
            </a:pPr>
            <a:endParaRPr lang="es-MX" dirty="0"/>
          </a:p>
          <a:p>
            <a:pPr marL="0" indent="0">
              <a:buNone/>
            </a:pPr>
            <a:r>
              <a:rPr lang="es-MX" dirty="0"/>
              <a:t>Hay también </a:t>
            </a:r>
            <a:r>
              <a:rPr lang="es-MX" b="1" dirty="0"/>
              <a:t>diferentes actividades</a:t>
            </a:r>
            <a:r>
              <a:rPr lang="es-MX" dirty="0"/>
              <a:t>, pero el mismo Espíritu está obrando dentro de nosotros</a:t>
            </a:r>
          </a:p>
          <a:p>
            <a:pPr marL="0" indent="0">
              <a:buNone/>
            </a:pPr>
            <a:r>
              <a:rPr lang="es-MX" dirty="0"/>
              <a:t>			(Ver 1 Corintios 12:4-6). </a:t>
            </a:r>
            <a:endParaRPr lang="en-US" dirty="0"/>
          </a:p>
          <a:p>
            <a:pPr marL="0" indent="0">
              <a:buNone/>
            </a:pPr>
            <a:r>
              <a:rPr lang="es-MX" dirty="0"/>
              <a:t> </a:t>
            </a:r>
            <a:endParaRPr lang="en-US" dirty="0"/>
          </a:p>
          <a:p>
            <a:pPr marL="0" indent="0" algn="ctr">
              <a:buNone/>
            </a:pPr>
            <a:endParaRPr lang="en-US" sz="1500" dirty="0"/>
          </a:p>
        </p:txBody>
      </p:sp>
    </p:spTree>
    <p:extLst>
      <p:ext uri="{BB962C8B-B14F-4D97-AF65-F5344CB8AC3E}">
        <p14:creationId xmlns:p14="http://schemas.microsoft.com/office/powerpoint/2010/main" val="10765763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2" name="Title 1"/>
          <p:cNvSpPr>
            <a:spLocks noGrp="1"/>
          </p:cNvSpPr>
          <p:nvPr>
            <p:ph type="title"/>
          </p:nvPr>
        </p:nvSpPr>
        <p:spPr>
          <a:xfrm>
            <a:off x="628650" y="830952"/>
            <a:ext cx="7886700" cy="1325563"/>
          </a:xfrm>
        </p:spPr>
        <p:txBody>
          <a:bodyPr/>
          <a:lstStyle/>
          <a:p>
            <a:r>
              <a:rPr lang="en-US" dirty="0" err="1"/>
              <a:t>Dones</a:t>
            </a:r>
            <a:r>
              <a:rPr lang="en-US" dirty="0"/>
              <a:t> </a:t>
            </a:r>
            <a:r>
              <a:rPr lang="en-US" i="1" dirty="0"/>
              <a:t>y </a:t>
            </a:r>
            <a:r>
              <a:rPr lang="en-US" i="1" dirty="0" err="1"/>
              <a:t>Pasión</a:t>
            </a:r>
            <a:endParaRPr lang="en-US" i="1" dirty="0">
              <a:solidFill>
                <a:schemeClr val="accent6">
                  <a:lumMod val="50000"/>
                </a:schemeClr>
              </a:solidFill>
              <a:latin typeface="Palatino Linotype" charset="0"/>
              <a:ea typeface="Palatino Linotype" charset="0"/>
              <a:cs typeface="Palatino Linotype" charset="0"/>
            </a:endParaRPr>
          </a:p>
        </p:txBody>
      </p:sp>
      <p:sp>
        <p:nvSpPr>
          <p:cNvPr id="3" name="Content Placeholder 2"/>
          <p:cNvSpPr>
            <a:spLocks noGrp="1"/>
          </p:cNvSpPr>
          <p:nvPr>
            <p:ph idx="1"/>
          </p:nvPr>
        </p:nvSpPr>
        <p:spPr>
          <a:xfrm>
            <a:off x="628650" y="2222440"/>
            <a:ext cx="7886700" cy="2918903"/>
          </a:xfrm>
        </p:spPr>
        <p:txBody>
          <a:bodyPr>
            <a:normAutofit/>
          </a:bodyPr>
          <a:lstStyle/>
          <a:p>
            <a:pPr marL="0" indent="0">
              <a:lnSpc>
                <a:spcPct val="100000"/>
              </a:lnSpc>
              <a:spcBef>
                <a:spcPts val="0"/>
              </a:spcBef>
              <a:buNone/>
              <a:defRPr/>
            </a:pPr>
            <a:r>
              <a:rPr lang="es-MX" dirty="0"/>
              <a:t>Parte del gozo de la vida es el proceso de descubrir:  </a:t>
            </a:r>
          </a:p>
          <a:p>
            <a:pPr marL="0" indent="0">
              <a:lnSpc>
                <a:spcPct val="100000"/>
              </a:lnSpc>
              <a:spcBef>
                <a:spcPts val="0"/>
              </a:spcBef>
              <a:buNone/>
              <a:defRPr/>
            </a:pPr>
            <a:r>
              <a:rPr lang="en-US" dirty="0"/>
              <a:t>* </a:t>
            </a:r>
            <a:r>
              <a:rPr lang="es-MX" dirty="0"/>
              <a:t>Los </a:t>
            </a:r>
            <a:r>
              <a:rPr lang="es-MX" b="1" dirty="0"/>
              <a:t>dones </a:t>
            </a:r>
            <a:r>
              <a:rPr lang="es-MX" dirty="0"/>
              <a:t>que Dios te ha dado.</a:t>
            </a:r>
            <a:endParaRPr lang="en-US" dirty="0"/>
          </a:p>
          <a:p>
            <a:pPr marL="0" indent="0">
              <a:lnSpc>
                <a:spcPct val="100000"/>
              </a:lnSpc>
              <a:spcBef>
                <a:spcPts val="0"/>
              </a:spcBef>
              <a:buNone/>
            </a:pPr>
            <a:r>
              <a:rPr lang="en-US" dirty="0"/>
              <a:t>* La </a:t>
            </a:r>
            <a:r>
              <a:rPr lang="en-US" b="1" dirty="0"/>
              <a:t>PASIÓN</a:t>
            </a:r>
            <a:r>
              <a:rPr lang="en-US" dirty="0"/>
              <a:t> que Dios </a:t>
            </a:r>
            <a:r>
              <a:rPr lang="en-US" dirty="0" err="1"/>
              <a:t>te</a:t>
            </a:r>
            <a:r>
              <a:rPr lang="en-US" dirty="0"/>
              <a:t> ha dado.</a:t>
            </a:r>
          </a:p>
        </p:txBody>
      </p:sp>
    </p:spTree>
    <p:extLst>
      <p:ext uri="{BB962C8B-B14F-4D97-AF65-F5344CB8AC3E}">
        <p14:creationId xmlns:p14="http://schemas.microsoft.com/office/powerpoint/2010/main" val="69015354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1039</TotalTime>
  <Words>2082</Words>
  <Application>Microsoft Office PowerPoint</Application>
  <PresentationFormat>On-screen Show (4:3)</PresentationFormat>
  <Paragraphs>342</Paragraphs>
  <Slides>24</Slides>
  <Notes>23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Avenir Next</vt:lpstr>
      <vt:lpstr>Calibri</vt:lpstr>
      <vt:lpstr>Calibri Light</vt:lpstr>
      <vt:lpstr>Palatino Linotype</vt:lpstr>
      <vt:lpstr>Office Theme</vt:lpstr>
      <vt:lpstr>DOTADAS PARA SERVIR</vt:lpstr>
      <vt:lpstr>DOTADAS PARA SERVIR 1 CORINTIOS 13:1, DHH</vt:lpstr>
      <vt:lpstr>“</vt:lpstr>
      <vt:lpstr>DOTADAS PARA SERVIR 1 Corintians 13:3, DHH</vt:lpstr>
      <vt:lpstr>DOTADAS PARA SERVIR Joel 2:28</vt:lpstr>
      <vt:lpstr>DOTADAS PARA SERVIR Joel 2:29, DHHe</vt:lpstr>
      <vt:lpstr>Gifted to Serve</vt:lpstr>
      <vt:lpstr>Dones diferentes, pero el mismo Espíritu</vt:lpstr>
      <vt:lpstr>Dones y Pasión</vt:lpstr>
      <vt:lpstr>Erna Johnson Directora de Ministerio de la Mujer</vt:lpstr>
      <vt:lpstr>Mona Giheno mentora de mujeres jóvenes</vt:lpstr>
      <vt:lpstr>Catherine Booth madre del Ejército de Salvación 1829-1890</vt:lpstr>
      <vt:lpstr>Elena G. White mensajera de Dios 1827-1915</vt:lpstr>
      <vt:lpstr>Elena G. White  mensajera de Dios 1827-1915</vt:lpstr>
      <vt:lpstr>Nuestra Función y Responsabilidades</vt:lpstr>
      <vt:lpstr>Nueve Dones Espirituales 1 Corintos 12:8-10, DHH</vt:lpstr>
      <vt:lpstr>Siete Dones Espirituales Romanos 12:6-8, DHH</vt:lpstr>
      <vt:lpstr>PowerPoint Presentation</vt:lpstr>
      <vt:lpstr>Nuestras Funciones y  Responsabilidades</vt:lpstr>
      <vt:lpstr>Solo de Método de Cristo </vt:lpstr>
      <vt:lpstr>Funciones y Responsabilidades</vt:lpstr>
      <vt:lpstr>Dotadas para Servir Joel 2:28, DHH</vt:lpstr>
      <vt:lpstr>Dotadas para Servir Joel 2:29, DHH</vt:lpstr>
      <vt:lpstr>Desafío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Gifted to Serve</dc:title>
  <dc:creator>Timon, Rebecca</dc:creator>
  <cp:lastModifiedBy>Gloria</cp:lastModifiedBy>
  <cp:revision>75</cp:revision>
  <cp:lastPrinted>2017-02-09T14:11:30Z</cp:lastPrinted>
  <dcterms:created xsi:type="dcterms:W3CDTF">2017-02-08T20:27:57Z</dcterms:created>
  <dcterms:modified xsi:type="dcterms:W3CDTF">2017-02-24T08:02:41Z</dcterms:modified>
</cp:coreProperties>
</file>