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99" r:id="rId2"/>
    <p:sldId id="260" r:id="rId3"/>
    <p:sldId id="262" r:id="rId4"/>
    <p:sldId id="301" r:id="rId5"/>
    <p:sldId id="302" r:id="rId6"/>
    <p:sldId id="303" r:id="rId7"/>
    <p:sldId id="304" r:id="rId8"/>
    <p:sldId id="305" r:id="rId9"/>
    <p:sldId id="306" r:id="rId10"/>
    <p:sldId id="309" r:id="rId11"/>
    <p:sldId id="307" r:id="rId12"/>
    <p:sldId id="308" r:id="rId13"/>
    <p:sldId id="310" r:id="rId14"/>
    <p:sldId id="263" r:id="rId15"/>
    <p:sldId id="264" r:id="rId16"/>
    <p:sldId id="294" r:id="rId17"/>
    <p:sldId id="295" r:id="rId18"/>
    <p:sldId id="265" r:id="rId19"/>
    <p:sldId id="266" r:id="rId20"/>
    <p:sldId id="267" r:id="rId21"/>
    <p:sldId id="268" r:id="rId22"/>
    <p:sldId id="269" r:id="rId23"/>
    <p:sldId id="270" r:id="rId24"/>
    <p:sldId id="271" r:id="rId25"/>
    <p:sldId id="272" r:id="rId26"/>
    <p:sldId id="273" r:id="rId27"/>
    <p:sldId id="296" r:id="rId28"/>
    <p:sldId id="274" r:id="rId29"/>
    <p:sldId id="275" r:id="rId30"/>
    <p:sldId id="276" r:id="rId31"/>
    <p:sldId id="277" r:id="rId32"/>
    <p:sldId id="292" r:id="rId33"/>
    <p:sldId id="297" r:id="rId34"/>
    <p:sldId id="278" r:id="rId35"/>
    <p:sldId id="298" r:id="rId36"/>
    <p:sldId id="279" r:id="rId37"/>
    <p:sldId id="280" r:id="rId38"/>
    <p:sldId id="281" r:id="rId39"/>
    <p:sldId id="282" r:id="rId40"/>
    <p:sldId id="283" r:id="rId41"/>
    <p:sldId id="284" r:id="rId42"/>
    <p:sldId id="287" r:id="rId43"/>
    <p:sldId id="288" r:id="rId44"/>
    <p:sldId id="300"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B701"/>
    <a:srgbClr val="9A0000"/>
    <a:srgbClr val="3258CC"/>
    <a:srgbClr val="00CC00"/>
    <a:srgbClr val="389802"/>
    <a:srgbClr val="009999"/>
    <a:srgbClr val="2A258C"/>
    <a:srgbClr val="8F2580"/>
    <a:srgbClr val="EEAF00"/>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41" autoAdjust="0"/>
    <p:restoredTop sz="76885" autoAdjust="0"/>
  </p:normalViewPr>
  <p:slideViewPr>
    <p:cSldViewPr>
      <p:cViewPr varScale="1">
        <p:scale>
          <a:sx n="85" d="100"/>
          <a:sy n="85" d="100"/>
        </p:scale>
        <p:origin x="1542" y="90"/>
      </p:cViewPr>
      <p:guideLst>
        <p:guide orient="horz" pos="2160"/>
        <p:guide pos="2880"/>
      </p:guideLst>
    </p:cSldViewPr>
  </p:slideViewPr>
  <p:notesTextViewPr>
    <p:cViewPr>
      <p:scale>
        <a:sx n="100" d="100"/>
        <a:sy n="100" d="100"/>
      </p:scale>
      <p:origin x="0" y="0"/>
    </p:cViewPr>
  </p:notesTextViewPr>
  <p:notesViewPr>
    <p:cSldViewPr>
      <p:cViewPr>
        <p:scale>
          <a:sx n="78" d="100"/>
          <a:sy n="78" d="100"/>
        </p:scale>
        <p:origin x="1312" y="-68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75CA71-8117-4E5C-8817-7C5F1C6EEAC4}" type="datetimeFigureOut">
              <a:rPr lang="en-US" smtClean="0"/>
              <a:pPr/>
              <a:t>3/21/2017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755F6F-CACA-4919-99D1-9647165E3EF5}" type="slidenum">
              <a:rPr lang="en-US" smtClean="0"/>
              <a:pPr/>
              <a:t>‹#›</a:t>
            </a:fld>
            <a:endParaRPr lang="en-US"/>
          </a:p>
        </p:txBody>
      </p:sp>
    </p:spTree>
    <p:extLst>
      <p:ext uri="{BB962C8B-B14F-4D97-AF65-F5344CB8AC3E}">
        <p14:creationId xmlns:p14="http://schemas.microsoft.com/office/powerpoint/2010/main" val="2625278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5632"/>
            <a:ext cx="5486400" cy="4114800"/>
          </a:xfrm>
        </p:spPr>
        <p:txBody>
          <a:bodyPr>
            <a:normAutofit/>
          </a:bodyPr>
          <a:lstStyle/>
          <a:p>
            <a:r>
              <a:rPr lang="es-MX" sz="1200" b="1" kern="1200" dirty="0" smtClean="0">
                <a:solidFill>
                  <a:schemeClr val="tx1"/>
                </a:solidFill>
                <a:effectLst/>
                <a:latin typeface="+mn-lt"/>
                <a:ea typeface="+mn-ea"/>
                <a:cs typeface="+mn-cs"/>
              </a:rPr>
              <a:t>INTRODUCCIÓN</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Piensa en forma retrospectiva en tu vida como adolescente. Para algunas, estos serían unos cuantos años; para otras, serían varias décadas. Independientemente de cuán largos hayan sido, cuán diferentes hayan sido las circunstancias y cuáles hayan sido las variables, las adolescentes en la actualidad enfrentan ahora desafíos similares, pero con una intensidad nunca vista anteriormente. Todo lo que sucede ahora en su vida es público, gracias a los medios sociales y a los teléfonos celulares. El mundo se ha hecho más pequeño ahora con más oportunidades y, sobre todo, desafíos como nunca antes.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5755F6F-CACA-4919-99D1-9647165E3EF5}" type="slidenum">
              <a:rPr lang="en-US" smtClean="0"/>
              <a:pPr/>
              <a:t>1</a:t>
            </a:fld>
            <a:endParaRPr lang="en-US"/>
          </a:p>
        </p:txBody>
      </p:sp>
    </p:spTree>
    <p:extLst>
      <p:ext uri="{BB962C8B-B14F-4D97-AF65-F5344CB8AC3E}">
        <p14:creationId xmlns:p14="http://schemas.microsoft.com/office/powerpoint/2010/main" val="285204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5538" y="468313"/>
            <a:ext cx="4572000" cy="3429000"/>
          </a:xfrm>
        </p:spPr>
      </p:sp>
      <p:sp>
        <p:nvSpPr>
          <p:cNvPr id="3" name="Notes Placeholder 2"/>
          <p:cNvSpPr>
            <a:spLocks noGrp="1"/>
          </p:cNvSpPr>
          <p:nvPr>
            <p:ph type="body" idx="1"/>
          </p:nvPr>
        </p:nvSpPr>
        <p:spPr>
          <a:xfrm>
            <a:off x="685800" y="3995936"/>
            <a:ext cx="5486400" cy="4462264"/>
          </a:xfrm>
        </p:spPr>
        <p:txBody>
          <a:bodyPr>
            <a:noAutofit/>
          </a:bodyPr>
          <a:lstStyle/>
          <a:p>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10</a:t>
            </a:fld>
            <a:endParaRPr lang="en-US"/>
          </a:p>
        </p:txBody>
      </p:sp>
    </p:spTree>
    <p:extLst>
      <p:ext uri="{BB962C8B-B14F-4D97-AF65-F5344CB8AC3E}">
        <p14:creationId xmlns:p14="http://schemas.microsoft.com/office/powerpoint/2010/main" val="171821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5538" y="468313"/>
            <a:ext cx="4572000" cy="3429000"/>
          </a:xfrm>
        </p:spPr>
      </p:sp>
      <p:sp>
        <p:nvSpPr>
          <p:cNvPr id="3" name="Notes Placeholder 2"/>
          <p:cNvSpPr>
            <a:spLocks noGrp="1"/>
          </p:cNvSpPr>
          <p:nvPr>
            <p:ph type="body" idx="1"/>
          </p:nvPr>
        </p:nvSpPr>
        <p:spPr>
          <a:xfrm>
            <a:off x="685800" y="3995936"/>
            <a:ext cx="5486400" cy="4462264"/>
          </a:xfrm>
        </p:spPr>
        <p:txBody>
          <a:bodyPr>
            <a:noAutofit/>
          </a:bodyPr>
          <a:lstStyle/>
          <a:p>
            <a:pPr lvl="0"/>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11</a:t>
            </a:fld>
            <a:endParaRPr lang="en-US"/>
          </a:p>
        </p:txBody>
      </p:sp>
    </p:spTree>
    <p:extLst>
      <p:ext uri="{BB962C8B-B14F-4D97-AF65-F5344CB8AC3E}">
        <p14:creationId xmlns:p14="http://schemas.microsoft.com/office/powerpoint/2010/main" val="19539372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5538" y="468313"/>
            <a:ext cx="4572000" cy="3429000"/>
          </a:xfrm>
        </p:spPr>
      </p:sp>
      <p:sp>
        <p:nvSpPr>
          <p:cNvPr id="3" name="Notes Placeholder 2"/>
          <p:cNvSpPr>
            <a:spLocks noGrp="1"/>
          </p:cNvSpPr>
          <p:nvPr>
            <p:ph type="body" idx="1"/>
          </p:nvPr>
        </p:nvSpPr>
        <p:spPr>
          <a:xfrm>
            <a:off x="685800" y="3995936"/>
            <a:ext cx="5486400" cy="4462264"/>
          </a:xfrm>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1"/>
                </a:solidFill>
                <a:effectLst/>
                <a:latin typeface="+mn-lt"/>
                <a:ea typeface="+mn-ea"/>
                <a:cs typeface="+mn-cs"/>
              </a:rPr>
              <a:t>D. ESPIRITUALMENTE</a:t>
            </a:r>
          </a:p>
          <a:p>
            <a:pPr marL="0" marR="0" lvl="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1"/>
                </a:solidFill>
                <a:effectLst/>
                <a:latin typeface="+mn-lt"/>
                <a:ea typeface="+mn-ea"/>
                <a:cs typeface="+mn-cs"/>
              </a:rPr>
              <a:t>Si han crecido en un hogar espiritual, una de las principales y grandes decisiones con las que las personas jóvenes tienen que luchar, es su relación con Dios y cuán importante es el lugar que la fe vaya a tener en su vida. Este es un tiempo de cuestionamiento de todo, de examen de las creencias de sus padres y de decidir por sí mismas qué es lo que va a ser importante para ellas.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Los años de adolescencia son un tiempo de transición entre una y otra época. Durante sus años de adolescencia, las jovencitas están tomando decisiones en cuanto a su fe, en qué forma su fe va a ejercer un impacto en su vida, si es que tiene un impacto en su vida y, qué parte de la fe de sus padres van a retener y qué parte no van a mantener como propia.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Las personas jóvenes están buscando algo más que simplemente un programa de entretenimiento para jóvenes. Lo que desean es autenticidad, comunidad y la oportunidad de hacer una diferencia en este mundo. Necesitan ver en qué forma se conectan la fe y la vida. Desean tener una fe que sea relevante para su propia vida. Están conectadas a los asuntos actuales del mundo como nunca antes y necesitan saber en qué lado está parada la iglesia en estos asuntos. Desean escuchar más que las historias bíblicas familiares que han escuchado toda la vida. Están en busca de algo real que pueda transformar la vida, no simplemente acerca de un hábito o una forma de vida. </a:t>
            </a:r>
            <a:endParaRPr lang="en-US" sz="1200" kern="1200" dirty="0" smtClean="0">
              <a:solidFill>
                <a:schemeClr val="tx1"/>
              </a:solidFill>
              <a:effectLst/>
              <a:latin typeface="+mn-lt"/>
              <a:ea typeface="+mn-ea"/>
              <a:cs typeface="+mn-cs"/>
            </a:endParaRPr>
          </a:p>
          <a:p>
            <a:pPr lvl="0"/>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12</a:t>
            </a:fld>
            <a:endParaRPr lang="en-US"/>
          </a:p>
        </p:txBody>
      </p:sp>
    </p:spTree>
    <p:extLst>
      <p:ext uri="{BB962C8B-B14F-4D97-AF65-F5344CB8AC3E}">
        <p14:creationId xmlns:p14="http://schemas.microsoft.com/office/powerpoint/2010/main" val="1274796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5538" y="468313"/>
            <a:ext cx="4572000" cy="3429000"/>
          </a:xfrm>
        </p:spPr>
      </p:sp>
      <p:sp>
        <p:nvSpPr>
          <p:cNvPr id="3" name="Notes Placeholder 2"/>
          <p:cNvSpPr>
            <a:spLocks noGrp="1"/>
          </p:cNvSpPr>
          <p:nvPr>
            <p:ph type="body" idx="1"/>
          </p:nvPr>
        </p:nvSpPr>
        <p:spPr>
          <a:xfrm>
            <a:off x="685800" y="3995936"/>
            <a:ext cx="5486400" cy="4462264"/>
          </a:xfrm>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1"/>
                </a:solidFill>
                <a:effectLst/>
                <a:latin typeface="+mn-lt"/>
                <a:ea typeface="+mn-ea"/>
                <a:cs typeface="+mn-cs"/>
              </a:rPr>
              <a:t>Las personas jóvenes están buscando algo más que simplemente un programa de entretenimiento para jóvenes. Lo que desean es autenticidad, comunidad y la oportunidad de hacer una diferencia en este mundo. Necesitan ver en qué forma se conectan la fe y la vida. Desean tener una fe que sea relevante para su propia vida. Están conectadas a los asuntos actuales del mundo como nunca antes y necesitan saber en qué lado está parada la iglesia en estos asuntos. Desean escuchar más que las historias bíblicas familiares que han escuchado toda la vida. Están en busca de algo real que pueda transformar la vida, no simplemente acerca de un hábito o una forma de vida. </a:t>
            </a: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1"/>
                </a:solidFill>
                <a:effectLst/>
                <a:latin typeface="+mn-lt"/>
                <a:ea typeface="+mn-ea"/>
                <a:cs typeface="+mn-cs"/>
              </a:rPr>
              <a:t>Las investigaciones han descubierto que entre el 60 y el 80 por ciento de las personas jóvenes que abandonan la iglesia (en todas las denominaciones) lo hacen una vez que graduaron de la escuela secundaria. Las investigaciones de </a:t>
            </a:r>
            <a:r>
              <a:rPr lang="es-MX" sz="1200" kern="1200" dirty="0" err="1" smtClean="0">
                <a:solidFill>
                  <a:schemeClr val="tx1"/>
                </a:solidFill>
                <a:effectLst/>
                <a:latin typeface="+mn-lt"/>
                <a:ea typeface="+mn-ea"/>
                <a:cs typeface="+mn-cs"/>
              </a:rPr>
              <a:t>Barna</a:t>
            </a:r>
            <a:r>
              <a:rPr lang="es-MX" sz="1200" kern="1200" dirty="0" smtClean="0">
                <a:solidFill>
                  <a:schemeClr val="tx1"/>
                </a:solidFill>
                <a:effectLst/>
                <a:latin typeface="+mn-lt"/>
                <a:ea typeface="+mn-ea"/>
                <a:cs typeface="+mn-cs"/>
              </a:rPr>
              <a:t> descubrieron que la mayoría no se aleja porque ya no crean, sino porque se desvían, porque se involucran en otras cosas que son más importantes para ellas y que les llaman más el interés, o porque no encuentran su lugar, al que se sientan pertenecer y poder realmente hacer una diferencia. Desean hacer mucho más que simplemente recoger la ofrenda. Están realmente buscando formas de conectar la cultura de la iglesia con el mundo al cual se sienten llamadas a influir sobre él. </a:t>
            </a: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13</a:t>
            </a:fld>
            <a:endParaRPr lang="en-US"/>
          </a:p>
        </p:txBody>
      </p:sp>
    </p:spTree>
    <p:extLst>
      <p:ext uri="{BB962C8B-B14F-4D97-AF65-F5344CB8AC3E}">
        <p14:creationId xmlns:p14="http://schemas.microsoft.com/office/powerpoint/2010/main" val="4172563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1"/>
                </a:solidFill>
                <a:effectLst/>
                <a:latin typeface="+mn-lt"/>
                <a:ea typeface="+mn-ea"/>
                <a:cs typeface="+mn-cs"/>
                <a:sym typeface="Wingdings" panose="05000000000000000000" pitchFamily="2" charset="2"/>
              </a:rPr>
              <a:t></a:t>
            </a:r>
            <a:r>
              <a:rPr lang="es-MX" sz="1200" kern="1200" dirty="0" smtClean="0">
                <a:solidFill>
                  <a:schemeClr val="tx1"/>
                </a:solidFill>
                <a:effectLst/>
                <a:latin typeface="+mn-lt"/>
                <a:ea typeface="+mn-ea"/>
                <a:cs typeface="+mn-cs"/>
              </a:rPr>
              <a:t> </a:t>
            </a:r>
            <a:r>
              <a:rPr lang="es-MX" sz="1200" b="1" i="1" kern="1200" dirty="0" smtClean="0">
                <a:solidFill>
                  <a:schemeClr val="tx1"/>
                </a:solidFill>
                <a:effectLst/>
                <a:latin typeface="+mn-lt"/>
                <a:ea typeface="+mn-ea"/>
                <a:cs typeface="+mn-cs"/>
              </a:rPr>
              <a:t>Al pasar del estudio sobre los pensamientos y cambios comunes que experimentan las adolescentes, a lo que son sus necesidades, haz una pausa para hacer una lista de las necesidades que hayas observado hasta ahora. Usa el Material para Distribuir No. 2 “¿Cuáles son las Necesidades de las Adolescentes de Hoy?”, para hacer individualmente una lista y luego hacer una lista como grupo.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14</a:t>
            </a:fld>
            <a:endParaRPr lang="en-US"/>
          </a:p>
        </p:txBody>
      </p:sp>
    </p:spTree>
    <p:extLst>
      <p:ext uri="{BB962C8B-B14F-4D97-AF65-F5344CB8AC3E}">
        <p14:creationId xmlns:p14="http://schemas.microsoft.com/office/powerpoint/2010/main" val="1026201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92150" y="323850"/>
            <a:ext cx="2286000" cy="1714500"/>
          </a:xfrm>
        </p:spPr>
      </p:sp>
      <p:sp>
        <p:nvSpPr>
          <p:cNvPr id="3" name="Notes Placeholder 2"/>
          <p:cNvSpPr>
            <a:spLocks noGrp="1"/>
          </p:cNvSpPr>
          <p:nvPr>
            <p:ph type="body" idx="1"/>
          </p:nvPr>
        </p:nvSpPr>
        <p:spPr>
          <a:xfrm>
            <a:off x="685800" y="2123728"/>
            <a:ext cx="5486400" cy="6190456"/>
          </a:xfrm>
        </p:spPr>
        <p:txBody>
          <a:bodyPr>
            <a:noAutofit/>
          </a:bodyPr>
          <a:lstStyle/>
          <a:p>
            <a:pPr lvl="0"/>
            <a:r>
              <a:rPr lang="es-MX" sz="1200" b="1" kern="1200" dirty="0" smtClean="0">
                <a:solidFill>
                  <a:schemeClr val="tx1"/>
                </a:solidFill>
                <a:effectLst/>
                <a:latin typeface="+mn-lt"/>
                <a:ea typeface="+mn-ea"/>
                <a:cs typeface="+mn-cs"/>
              </a:rPr>
              <a:t>Necesidades Físicas</a:t>
            </a:r>
            <a:endParaRPr lang="en-US" sz="1200" kern="1200" dirty="0" smtClean="0">
              <a:solidFill>
                <a:schemeClr val="tx1"/>
              </a:solidFill>
              <a:effectLst/>
              <a:latin typeface="+mn-lt"/>
              <a:ea typeface="+mn-ea"/>
              <a:cs typeface="+mn-cs"/>
            </a:endParaRPr>
          </a:p>
          <a:p>
            <a:r>
              <a:rPr lang="es-MX"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b="1" kern="1200" dirty="0" smtClean="0">
                <a:solidFill>
                  <a:schemeClr val="tx1"/>
                </a:solidFill>
                <a:effectLst/>
                <a:latin typeface="+mn-lt"/>
                <a:ea typeface="+mn-ea"/>
                <a:cs typeface="+mn-cs"/>
              </a:rPr>
              <a:t>Siendo que las jóvenes adolescentes no tienen control sobre los cambios físicos que están ocurriendo en su cuerpo, necesitan que se les eduque al respecto, a fin de entender lo que les está ocurriendo. </a:t>
            </a:r>
            <a:r>
              <a:rPr lang="es-MX" sz="1200" kern="1200" dirty="0" smtClean="0">
                <a:solidFill>
                  <a:schemeClr val="tx1"/>
                </a:solidFill>
                <a:effectLst/>
                <a:latin typeface="+mn-lt"/>
                <a:ea typeface="+mn-ea"/>
                <a:cs typeface="+mn-cs"/>
              </a:rPr>
              <a:t>Es más fácil mostrar láminas y cuadros que describen los cambios físicos, que mostrar láminas y diagramas que describen en forma precisa y en papel, las emociones de las jóvenes adolescentes. Las jóvenes adolescentes necesitan entender que son normales las oscilaciones emocionales; por cada punto alto hay otro bajo que es equivalente. Al trabajar con adolescentes, los adultos necesitan recordar que la edad física y la edad emocional no siempre puede ser la misma. Las emociones representan una parte cambiante muy importante en los años adolescentes; sin embargo, esa instrucción debe llevarse a cabo, de manera que las jóvenes adolescentes sepan que esas variables emocionales son una parte normal del diseño divino; no las emociones que están fuera de control.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Siendo que las cosas sexuales son de tanto interés para los adolescentes (tanto para los muchachos como para las chicas, necesitan recibir instrucción de parte de los adultos a fin de establecer relaciones saludables y de que no reciban información a puertas cerradas con otros chicos o chicas. Se les debe hablar claramente acerca de las enfermedades transmitidas sexualmente, de sus peligros, y cómo los tales les pueden afectar durante toda su vida. Se les debe informar también que el sexo no es “sucio” y que Dios, el cual nos creó como criaturas sexuales, tiene un plan maravilloso para una relación sexual saludable y feliz en el matrimonio. Necesitan conocer acerca de las consecuencias emocionales en el corazón de una jovencita cuando se involucra en relaciones sexuales fuera del matrimonio. Este es un tiempo en que las jóvenes adolescentes están buscando información acerca de los varones, acerca del noviazgo, acerca de las relaciones sexuales y de las relaciones en general. Infortunadamente, muchos padres no están hablando con sus hijos y tampoco la iglesia está hablando con ellos. Ministerio de la Mujer tiene la oportunidad de crear formas de conectarse con las jóvenes adolescentes en esos temas. Hay recursos disponibles para seminarios y retiros espirituales. Además, las mujeres adultas con las que hacen amistad y que son sus mentoras, tienen oportunidades de iniciar conversaciones y ejercer un impacto sobre esas jovencitas.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15</a:t>
            </a:fld>
            <a:endParaRPr lang="en-US"/>
          </a:p>
        </p:txBody>
      </p:sp>
    </p:spTree>
    <p:extLst>
      <p:ext uri="{BB962C8B-B14F-4D97-AF65-F5344CB8AC3E}">
        <p14:creationId xmlns:p14="http://schemas.microsoft.com/office/powerpoint/2010/main" val="478306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5175" y="323850"/>
            <a:ext cx="2286000" cy="1714500"/>
          </a:xfrm>
        </p:spPr>
      </p:sp>
      <p:sp>
        <p:nvSpPr>
          <p:cNvPr id="3" name="Notes Placeholder 2"/>
          <p:cNvSpPr>
            <a:spLocks noGrp="1"/>
          </p:cNvSpPr>
          <p:nvPr>
            <p:ph type="body" idx="1"/>
          </p:nvPr>
        </p:nvSpPr>
        <p:spPr>
          <a:xfrm>
            <a:off x="685800" y="2195736"/>
            <a:ext cx="5486400" cy="6262464"/>
          </a:xfrm>
        </p:spPr>
        <p:txBody>
          <a:bodyPr>
            <a:noAutofit/>
          </a:bodyPr>
          <a:lstStyle/>
          <a:p>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16</a:t>
            </a:fld>
            <a:endParaRPr lang="en-US" dirty="0"/>
          </a:p>
        </p:txBody>
      </p:sp>
    </p:spTree>
    <p:extLst>
      <p:ext uri="{BB962C8B-B14F-4D97-AF65-F5344CB8AC3E}">
        <p14:creationId xmlns:p14="http://schemas.microsoft.com/office/powerpoint/2010/main" val="158535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6613" y="912813"/>
            <a:ext cx="2286000" cy="1714500"/>
          </a:xfrm>
        </p:spPr>
      </p:sp>
      <p:sp>
        <p:nvSpPr>
          <p:cNvPr id="3" name="Notes Placeholder 2"/>
          <p:cNvSpPr>
            <a:spLocks noGrp="1"/>
          </p:cNvSpPr>
          <p:nvPr>
            <p:ph type="body" idx="1"/>
          </p:nvPr>
        </p:nvSpPr>
        <p:spPr>
          <a:xfrm>
            <a:off x="685800" y="2915816"/>
            <a:ext cx="5486400" cy="3960440"/>
          </a:xfrm>
        </p:spPr>
        <p:txBody>
          <a:bodyPr>
            <a:noAutofit/>
          </a:bodyPr>
          <a:lstStyle/>
          <a:p>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17</a:t>
            </a:fld>
            <a:endParaRPr lang="en-US" dirty="0"/>
          </a:p>
        </p:txBody>
      </p:sp>
    </p:spTree>
    <p:extLst>
      <p:ext uri="{BB962C8B-B14F-4D97-AF65-F5344CB8AC3E}">
        <p14:creationId xmlns:p14="http://schemas.microsoft.com/office/powerpoint/2010/main" val="976668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5538" y="395288"/>
            <a:ext cx="4572000" cy="3429000"/>
          </a:xfrm>
        </p:spPr>
      </p:sp>
      <p:sp>
        <p:nvSpPr>
          <p:cNvPr id="3" name="Notes Placeholder 2"/>
          <p:cNvSpPr>
            <a:spLocks noGrp="1"/>
          </p:cNvSpPr>
          <p:nvPr>
            <p:ph type="body" idx="1"/>
          </p:nvPr>
        </p:nvSpPr>
        <p:spPr>
          <a:xfrm>
            <a:off x="685800" y="3995936"/>
            <a:ext cx="5486400" cy="4462264"/>
          </a:xfrm>
        </p:spPr>
        <p:txBody>
          <a:bodyPr>
            <a:noAutofit/>
          </a:bodyPr>
          <a:lstStyle/>
          <a:p>
            <a:r>
              <a:rPr lang="es-MX" sz="1200" b="1" kern="1200" dirty="0" smtClean="0">
                <a:solidFill>
                  <a:schemeClr val="tx1"/>
                </a:solidFill>
                <a:effectLst/>
                <a:latin typeface="+mn-lt"/>
                <a:ea typeface="+mn-ea"/>
                <a:cs typeface="+mn-cs"/>
              </a:rPr>
              <a:t>La tendencia a compararse con los demás es demasiado fuerte durante los años de adolescencia. Eso contribuye al sentimiento de inferioridad con el que luchan muy frecuentemente los adolescentes. </a:t>
            </a:r>
            <a:r>
              <a:rPr lang="es-MX" sz="1200" kern="1200" dirty="0" smtClean="0">
                <a:solidFill>
                  <a:schemeClr val="tx1"/>
                </a:solidFill>
                <a:effectLst/>
                <a:latin typeface="+mn-lt"/>
                <a:ea typeface="+mn-ea"/>
                <a:cs typeface="+mn-cs"/>
              </a:rPr>
              <a:t>Recuérdales que nadie se puede comparar favorablemente en cada aspecto de su vida. Hay siempre alguien que es mejor, más atractivo, más bien dotado, con más talentos, ¡por lo menos en un aspecto! Nadie ha sido creado para ser muy bueno en absolutamente todas las cosas. Ayúdales a aprender a respetar a los demás como personas especiales a la vista de Dios. Lo que necesitan recordar es que, las cosas negativas que piensan de sí mismas, generalmente no son verdad y que las otras compañeras de su edad tienen también sentimientos similares. Los adultos que están cerca de ellas en su vida deben apoyarlas, darles confianza en sí mismas y afirmarlas. Algunas veces, el tomar una prueba de personalidad, o algo como “Buscando Fortalezas o Puntos Sólidos”, les ayuda a las jóvenes adolescentes a entenderse mejor y a aprender acerca de sí mismas. Les puede ayudar a saber quiénes son y habilitarlas para que se sientan bien con respecto a sí mismas.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18</a:t>
            </a:fld>
            <a:endParaRPr lang="en-US"/>
          </a:p>
        </p:txBody>
      </p:sp>
    </p:spTree>
    <p:extLst>
      <p:ext uri="{BB962C8B-B14F-4D97-AF65-F5344CB8AC3E}">
        <p14:creationId xmlns:p14="http://schemas.microsoft.com/office/powerpoint/2010/main" val="19912410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i="1" dirty="0" smtClean="0"/>
              <a:t>EJERCICIO:</a:t>
            </a:r>
          </a:p>
          <a:p>
            <a:r>
              <a:rPr lang="es-MX" sz="1200" b="1" i="1" kern="1200" dirty="0" smtClean="0">
                <a:solidFill>
                  <a:schemeClr val="tx1"/>
                </a:solidFill>
                <a:effectLst/>
                <a:latin typeface="+mn-lt"/>
                <a:ea typeface="+mn-ea"/>
                <a:cs typeface="+mn-cs"/>
              </a:rPr>
              <a:t>Lean en voz alta los hermosos versículos del Salmo 139. Preparen una lista de las verdades que revela acerca de quiénes somos cada uno de nosotros. </a:t>
            </a:r>
            <a:endParaRPr lang="en-US" dirty="0"/>
          </a:p>
          <a:p>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19</a:t>
            </a:fld>
            <a:endParaRPr lang="en-US"/>
          </a:p>
        </p:txBody>
      </p:sp>
    </p:spTree>
    <p:extLst>
      <p:ext uri="{BB962C8B-B14F-4D97-AF65-F5344CB8AC3E}">
        <p14:creationId xmlns:p14="http://schemas.microsoft.com/office/powerpoint/2010/main" val="1827946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MX" sz="1200" kern="1200" dirty="0" smtClean="0">
                <a:solidFill>
                  <a:schemeClr val="tx1"/>
                </a:solidFill>
                <a:effectLst/>
                <a:latin typeface="+mn-lt"/>
                <a:ea typeface="+mn-ea"/>
                <a:cs typeface="+mn-cs"/>
              </a:rPr>
              <a:t> </a:t>
            </a:r>
            <a:r>
              <a:rPr lang="es-MX" sz="1200" b="1" i="1" kern="1200" dirty="0" smtClean="0">
                <a:solidFill>
                  <a:schemeClr val="tx1"/>
                </a:solidFill>
                <a:effectLst/>
                <a:latin typeface="+mn-lt"/>
                <a:ea typeface="+mn-ea"/>
                <a:cs typeface="+mn-cs"/>
              </a:rPr>
              <a:t>Con ayuda de tu grupo, haz una lista de formas en que los años de adolescencia han cambiado en la última década, o dos últimas décadas. Haz entonces una lista de lo que las adolescentes tienen que enfrentar y qué no ha cambiado desde entonces; aunque parte de ello se haya intensificado ahora.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5755F6F-CACA-4919-99D1-9647165E3EF5}" type="slidenum">
              <a:rPr lang="en-US" smtClean="0"/>
              <a:pPr/>
              <a:t>2</a:t>
            </a:fld>
            <a:endParaRPr lang="en-US"/>
          </a:p>
        </p:txBody>
      </p:sp>
    </p:spTree>
    <p:extLst>
      <p:ext uri="{BB962C8B-B14F-4D97-AF65-F5344CB8AC3E}">
        <p14:creationId xmlns:p14="http://schemas.microsoft.com/office/powerpoint/2010/main" val="757950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MX" sz="1200" b="1" kern="1200" dirty="0" smtClean="0">
                <a:solidFill>
                  <a:schemeClr val="tx1"/>
                </a:solidFill>
                <a:effectLst/>
                <a:latin typeface="+mn-lt"/>
                <a:ea typeface="+mn-ea"/>
                <a:cs typeface="+mn-cs"/>
              </a:rPr>
              <a:t>Las jóvenes adolescentes necesitan tener encuentros en los que se sientan cómodas y con éxito a fin de reforzar su confianza en sí mismas. Deben dárseles responsabilidades que puedan cumplir con éxito. </a:t>
            </a:r>
            <a:r>
              <a:rPr lang="es-MX" sz="1200" kern="1200" dirty="0" smtClean="0">
                <a:solidFill>
                  <a:schemeClr val="tx1"/>
                </a:solidFill>
                <a:effectLst/>
                <a:latin typeface="+mn-lt"/>
                <a:ea typeface="+mn-ea"/>
                <a:cs typeface="+mn-cs"/>
              </a:rPr>
              <a:t>Tanto las adolescentes como sus padres podrán aprender que, al hacerse más responsables, se les puede confiar más libertad. Y eso es lo que realmente quieren las adolescentes. Hay que darles oportunidades reales para servir en la iglesia; oportunidades de dirigir y de participar en proyectos de servicio. Trata de conocer a tales adolescentes y descubre cuáles son sus dones, sus talentos y sus intereses; conéctalas luego con oportunidades para servir a otros. Esto presenta dos beneficios: 1) ayudarlas a desarrollar sus dones y, 2) conectarlas con la iglesia.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Hay que agradecerles su ayuda y afirmarlas en los puntos positivos que se pueden observar. No están buscando adulaciones falsas, pero unas cuantas palabras auténticas de afirmación y ánimo, reconociendo un don o talento, serán de gran alcance para afirmar la confianza en sí misma de una persona joven.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lvl="0"/>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20</a:t>
            </a:fld>
            <a:endParaRPr lang="en-US"/>
          </a:p>
        </p:txBody>
      </p:sp>
    </p:spTree>
    <p:extLst>
      <p:ext uri="{BB962C8B-B14F-4D97-AF65-F5344CB8AC3E}">
        <p14:creationId xmlns:p14="http://schemas.microsoft.com/office/powerpoint/2010/main" val="6106451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2743200" cy="2057400"/>
          </a:xfrm>
        </p:spPr>
      </p:sp>
      <p:sp>
        <p:nvSpPr>
          <p:cNvPr id="3" name="Notes Placeholder 2"/>
          <p:cNvSpPr>
            <a:spLocks noGrp="1"/>
          </p:cNvSpPr>
          <p:nvPr>
            <p:ph type="body" idx="1"/>
          </p:nvPr>
        </p:nvSpPr>
        <p:spPr>
          <a:xfrm>
            <a:off x="685800" y="2915816"/>
            <a:ext cx="5486400" cy="5542384"/>
          </a:xfrm>
        </p:spPr>
        <p:txBody>
          <a:bodyPr>
            <a:noAutofit/>
          </a:bodyPr>
          <a:lstStyle/>
          <a:p>
            <a:r>
              <a:rPr lang="en-US" dirty="0"/>
              <a:t> </a:t>
            </a:r>
            <a:r>
              <a:rPr lang="es-MX" sz="1200" kern="1200" dirty="0" smtClean="0">
                <a:solidFill>
                  <a:schemeClr val="tx1"/>
                </a:solidFill>
                <a:effectLst/>
                <a:latin typeface="+mn-lt"/>
                <a:ea typeface="+mn-ea"/>
                <a:cs typeface="+mn-cs"/>
              </a:rPr>
              <a:t>Debe animárseles a reconocer que, aunque esta es una importante decisión, no tienen que hacer esta elección solas. Pueden aprovechar la ayuda de un consejero vocacional y de los cuestionarios para encontrar la carrera idónea, que les ayuden al señalarles una dirección. Muéstrales en qué forma usar la Biblia para ayudarlas a tomar sus decisiones. Pueden usarse pasajes tales como Salmos 37:3-8.</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“Confía en el Señor y haz lo bueno...</a:t>
            </a:r>
            <a:endParaRPr lang="en-US" sz="1200" kern="1200" dirty="0" smtClean="0">
              <a:solidFill>
                <a:schemeClr val="tx1"/>
              </a:solidFill>
              <a:effectLst/>
              <a:latin typeface="+mn-lt"/>
              <a:ea typeface="+mn-ea"/>
              <a:cs typeface="+mn-cs"/>
            </a:endParaRPr>
          </a:p>
          <a:p>
            <a:r>
              <a:rPr lang="es-MX" sz="1200" kern="1200" baseline="30000" dirty="0" smtClean="0">
                <a:solidFill>
                  <a:schemeClr val="tx1"/>
                </a:solidFill>
                <a:effectLst/>
                <a:latin typeface="+mn-lt"/>
                <a:ea typeface="+mn-ea"/>
                <a:cs typeface="+mn-cs"/>
              </a:rPr>
              <a:t> </a:t>
            </a:r>
            <a:r>
              <a:rPr lang="es-MX" sz="1200" kern="1200" dirty="0" smtClean="0">
                <a:solidFill>
                  <a:schemeClr val="tx1"/>
                </a:solidFill>
                <a:effectLst/>
                <a:latin typeface="+mn-lt"/>
                <a:ea typeface="+mn-ea"/>
                <a:cs typeface="+mn-cs"/>
              </a:rPr>
              <a:t>Ama al Señor con ternura,</a:t>
            </a:r>
            <a:br>
              <a:rPr lang="es-MX" sz="1200" kern="1200" dirty="0" smtClean="0">
                <a:solidFill>
                  <a:schemeClr val="tx1"/>
                </a:solidFill>
                <a:effectLst/>
                <a:latin typeface="+mn-lt"/>
                <a:ea typeface="+mn-ea"/>
                <a:cs typeface="+mn-cs"/>
              </a:rPr>
            </a:br>
            <a:r>
              <a:rPr lang="es-MX" sz="1200" kern="1200" dirty="0" smtClean="0">
                <a:solidFill>
                  <a:schemeClr val="tx1"/>
                </a:solidFill>
                <a:effectLst/>
                <a:latin typeface="+mn-lt"/>
                <a:ea typeface="+mn-ea"/>
                <a:cs typeface="+mn-cs"/>
              </a:rPr>
              <a:t>y él cumplirá tus deseos más profundos.</a:t>
            </a:r>
            <a:endParaRPr lang="en-US" sz="1200" kern="1200" dirty="0" smtClean="0">
              <a:solidFill>
                <a:schemeClr val="tx1"/>
              </a:solidFill>
              <a:effectLst/>
              <a:latin typeface="+mn-lt"/>
              <a:ea typeface="+mn-ea"/>
              <a:cs typeface="+mn-cs"/>
            </a:endParaRPr>
          </a:p>
          <a:p>
            <a:r>
              <a:rPr lang="es-MX" sz="1200" kern="1200" baseline="30000" dirty="0" smtClean="0">
                <a:solidFill>
                  <a:schemeClr val="tx1"/>
                </a:solidFill>
                <a:effectLst/>
                <a:latin typeface="+mn-lt"/>
                <a:ea typeface="+mn-ea"/>
                <a:cs typeface="+mn-cs"/>
              </a:rPr>
              <a:t> </a:t>
            </a:r>
            <a:r>
              <a:rPr lang="es-MX" sz="1200" kern="1200" dirty="0" smtClean="0">
                <a:solidFill>
                  <a:schemeClr val="tx1"/>
                </a:solidFill>
                <a:effectLst/>
                <a:latin typeface="+mn-lt"/>
                <a:ea typeface="+mn-ea"/>
                <a:cs typeface="+mn-cs"/>
              </a:rPr>
              <a:t>Pon tu vida en las manos del Señor;</a:t>
            </a:r>
            <a:br>
              <a:rPr lang="es-MX" sz="1200" kern="1200" dirty="0" smtClean="0">
                <a:solidFill>
                  <a:schemeClr val="tx1"/>
                </a:solidFill>
                <a:effectLst/>
                <a:latin typeface="+mn-lt"/>
                <a:ea typeface="+mn-ea"/>
                <a:cs typeface="+mn-cs"/>
              </a:rPr>
            </a:br>
            <a:r>
              <a:rPr lang="es-MX" sz="1200" kern="1200" dirty="0" smtClean="0">
                <a:solidFill>
                  <a:schemeClr val="tx1"/>
                </a:solidFill>
                <a:effectLst/>
                <a:latin typeface="+mn-lt"/>
                <a:ea typeface="+mn-ea"/>
                <a:cs typeface="+mn-cs"/>
              </a:rPr>
              <a:t>confía en él, y él vendrá en tu ayuda.</a:t>
            </a:r>
            <a:br>
              <a:rPr lang="es-MX" sz="1200" kern="1200" dirty="0" smtClean="0">
                <a:solidFill>
                  <a:schemeClr val="tx1"/>
                </a:solidFill>
                <a:effectLst/>
                <a:latin typeface="+mn-lt"/>
                <a:ea typeface="+mn-ea"/>
                <a:cs typeface="+mn-cs"/>
              </a:rPr>
            </a:br>
            <a:endParaRPr lang="en-US" sz="1200" kern="1200" dirty="0" smtClean="0">
              <a:solidFill>
                <a:schemeClr val="tx1"/>
              </a:solidFill>
              <a:effectLst/>
              <a:latin typeface="+mn-lt"/>
              <a:ea typeface="+mn-ea"/>
              <a:cs typeface="+mn-cs"/>
            </a:endParaRPr>
          </a:p>
          <a:p>
            <a:r>
              <a:rPr lang="es-MX" sz="1200" kern="1200" baseline="30000" dirty="0" smtClean="0">
                <a:solidFill>
                  <a:schemeClr val="tx1"/>
                </a:solidFill>
                <a:effectLst/>
                <a:latin typeface="+mn-lt"/>
                <a:ea typeface="+mn-ea"/>
                <a:cs typeface="+mn-cs"/>
              </a:rPr>
              <a:t> </a:t>
            </a:r>
            <a:r>
              <a:rPr lang="es-MX" sz="1200" kern="1200" dirty="0" smtClean="0">
                <a:solidFill>
                  <a:schemeClr val="tx1"/>
                </a:solidFill>
                <a:effectLst/>
                <a:latin typeface="+mn-lt"/>
                <a:ea typeface="+mn-ea"/>
                <a:cs typeface="+mn-cs"/>
              </a:rPr>
              <a:t>Guarda silencio ante el Señor;</a:t>
            </a:r>
            <a:br>
              <a:rPr lang="es-MX" sz="1200" kern="1200" dirty="0" smtClean="0">
                <a:solidFill>
                  <a:schemeClr val="tx1"/>
                </a:solidFill>
                <a:effectLst/>
                <a:latin typeface="+mn-lt"/>
                <a:ea typeface="+mn-ea"/>
                <a:cs typeface="+mn-cs"/>
              </a:rPr>
            </a:br>
            <a:r>
              <a:rPr lang="es-MX" sz="1200" kern="1200" dirty="0" smtClean="0">
                <a:solidFill>
                  <a:schemeClr val="tx1"/>
                </a:solidFill>
                <a:effectLst/>
                <a:latin typeface="+mn-lt"/>
                <a:ea typeface="+mn-ea"/>
                <a:cs typeface="+mn-cs"/>
              </a:rPr>
              <a:t>espera con paciencia a que él te ayude…”</a:t>
            </a:r>
            <a:br>
              <a:rPr lang="es-MX" sz="1200" kern="1200" dirty="0" smtClean="0">
                <a:solidFill>
                  <a:schemeClr val="tx1"/>
                </a:solidFill>
                <a:effectLst/>
                <a:latin typeface="+mn-lt"/>
                <a:ea typeface="+mn-ea"/>
                <a:cs typeface="+mn-cs"/>
              </a:rPr>
            </a:b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Recuérdales la importancia de la oración al tomar las grandes decisiones de la vida, tales como elegir una carrera, su especialidad dentro de su carrera universitaria y el matrimonio. Muéstrales cómo conectar los dones y talentos que Dios les ha dado, con una carrera.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5755F6F-CACA-4919-99D1-9647165E3EF5}" type="slidenum">
              <a:rPr lang="en-US" smtClean="0"/>
              <a:pPr/>
              <a:t>21</a:t>
            </a:fld>
            <a:endParaRPr lang="en-US"/>
          </a:p>
        </p:txBody>
      </p:sp>
    </p:spTree>
    <p:extLst>
      <p:ext uri="{BB962C8B-B14F-4D97-AF65-F5344CB8AC3E}">
        <p14:creationId xmlns:p14="http://schemas.microsoft.com/office/powerpoint/2010/main" val="6561840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2743200" cy="2057400"/>
          </a:xfrm>
        </p:spPr>
      </p:sp>
      <p:sp>
        <p:nvSpPr>
          <p:cNvPr id="3" name="Notes Placeholder 2"/>
          <p:cNvSpPr>
            <a:spLocks noGrp="1"/>
          </p:cNvSpPr>
          <p:nvPr>
            <p:ph type="body" idx="1"/>
          </p:nvPr>
        </p:nvSpPr>
        <p:spPr>
          <a:xfrm>
            <a:off x="685800" y="2987824"/>
            <a:ext cx="5486400" cy="5470376"/>
          </a:xfrm>
        </p:spPr>
        <p:txBody>
          <a:bodyPr>
            <a:normAutofit/>
          </a:bodyPr>
          <a:lstStyle/>
          <a:p>
            <a:r>
              <a:rPr lang="es-MX" sz="1200" kern="1200" dirty="0" smtClean="0">
                <a:solidFill>
                  <a:schemeClr val="tx1"/>
                </a:solidFill>
                <a:effectLst/>
                <a:latin typeface="+mn-lt"/>
                <a:ea typeface="+mn-ea"/>
                <a:cs typeface="+mn-cs"/>
              </a:rPr>
              <a:t>Cuando conocen a otras personas que son como ellas, podrán apreciarse mejor a ellas mismas y eso ayuda en gran manera con el problema de sentirse inferiores. Necesitan el compañerismo de personas que piensan como ellas y necesitan sentir que están dentro de un ambiente cálido de amor y aceptación. Esta es una ventaja que pueden tener las adolescentes que asisten a las escuelas cristianas, en donde hay más personas de entre las cuales elegir amistades</a:t>
            </a:r>
            <a:r>
              <a:rPr lang="es-MX" sz="1200" b="1" kern="1200" dirty="0" smtClean="0">
                <a:solidFill>
                  <a:schemeClr val="tx1"/>
                </a:solidFill>
                <a:effectLst/>
                <a:latin typeface="+mn-lt"/>
                <a:ea typeface="+mn-ea"/>
                <a:cs typeface="+mn-cs"/>
              </a:rPr>
              <a:t> </a:t>
            </a:r>
            <a:r>
              <a:rPr lang="es-MX" sz="1200" kern="1200" dirty="0" smtClean="0">
                <a:solidFill>
                  <a:schemeClr val="tx1"/>
                </a:solidFill>
                <a:effectLst/>
                <a:latin typeface="+mn-lt"/>
                <a:ea typeface="+mn-ea"/>
                <a:cs typeface="+mn-cs"/>
              </a:rPr>
              <a:t>que tienen normas y valores similares. Pero cada vez más y más personas jóvenes no están asistiendo a las escuelas cristianas. Es importante proveer otras oportunidades para conectar a las adolescentes con otras jovencitas cristianas.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Siendo que las personas jóvenes tienen temor de ser diferentes y eligen más bien conformarse a sus compañeros, como grupo, pueden intimidar con ello a los adultos. Su peinado y su ropa podrían parecer como si estuvieran portando un cartel o letrero que tuviera un mensaje muy importante. </a:t>
            </a: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MX" sz="1200" kern="1200" dirty="0" smtClean="0">
                <a:solidFill>
                  <a:schemeClr val="tx1"/>
                </a:solidFill>
                <a:effectLst/>
                <a:latin typeface="+mn-lt"/>
                <a:ea typeface="+mn-ea"/>
                <a:cs typeface="+mn-cs"/>
              </a:rPr>
              <a:t> Es casi divertido observar cuánto desean los adolescentes separar su identidad de las de sus padres y maestros, pero todavía es muy importante para ellos pertenecer a un grupo de su propia edad. La cultura de bandas o pandillas comienza durante los años de adolescencia, cuando los muchachos están buscando un grupo al cual pertenecer y personas con las cuales se puedan identificar. Así que, aun cuando es natural para una persona joven establecer una identidad personal y separarse de los adultos, a fin de descubrir quiénes son por sí mismos, no uses eso como excusa para abandonar tu responsabilidad como persona adulta, de velar y contribuir a su desarrollo. Este es un tiempo en que se necesitan los adultos más que en ningún otro tiempo. El conocer a sus amigos por nombre, orar en favor de ellos y conectar con ellos tan frecuentemente como sea posible, aun cuando ellos te intimiden, es un factor ciertamente positivo. </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5755F6F-CACA-4919-99D1-9647165E3EF5}" type="slidenum">
              <a:rPr lang="en-US" smtClean="0"/>
              <a:pPr/>
              <a:t>22</a:t>
            </a:fld>
            <a:endParaRPr lang="en-US"/>
          </a:p>
        </p:txBody>
      </p:sp>
    </p:spTree>
    <p:extLst>
      <p:ext uri="{BB962C8B-B14F-4D97-AF65-F5344CB8AC3E}">
        <p14:creationId xmlns:p14="http://schemas.microsoft.com/office/powerpoint/2010/main" val="12552517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MX" sz="1200" b="1" kern="1200" dirty="0" smtClean="0">
                <a:solidFill>
                  <a:schemeClr val="tx1"/>
                </a:solidFill>
                <a:effectLst/>
                <a:latin typeface="+mn-lt"/>
                <a:ea typeface="+mn-ea"/>
                <a:cs typeface="+mn-cs"/>
              </a:rPr>
              <a:t>Cada adolescente necesita experimentar un sentimiento de aceptación, de pertenencia y de validación. </a:t>
            </a:r>
            <a:r>
              <a:rPr lang="es-MX" sz="1200" kern="1200" dirty="0" smtClean="0">
                <a:solidFill>
                  <a:schemeClr val="tx1"/>
                </a:solidFill>
                <a:effectLst/>
                <a:latin typeface="+mn-lt"/>
                <a:ea typeface="+mn-ea"/>
                <a:cs typeface="+mn-cs"/>
              </a:rPr>
              <a:t>Esto viene con oportunidades de liderazgo y participación. La iglesia provee un escenario ideal para que esto se lleve a cabo. Cada iglesia debiera poner su brazo corporativo en torno a los adolescentes, involucrarlos y entrenarlos para el liderazgo. ¡Imagina cómo fortalecería eso a estas personas jóvenes y cómo fortalecería a la iglesia!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23</a:t>
            </a:fld>
            <a:endParaRPr lang="en-US"/>
          </a:p>
        </p:txBody>
      </p:sp>
    </p:spTree>
    <p:extLst>
      <p:ext uri="{BB962C8B-B14F-4D97-AF65-F5344CB8AC3E}">
        <p14:creationId xmlns:p14="http://schemas.microsoft.com/office/powerpoint/2010/main" val="14050972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24</a:t>
            </a:fld>
            <a:endParaRPr lang="en-US"/>
          </a:p>
        </p:txBody>
      </p:sp>
    </p:spTree>
    <p:extLst>
      <p:ext uri="{BB962C8B-B14F-4D97-AF65-F5344CB8AC3E}">
        <p14:creationId xmlns:p14="http://schemas.microsoft.com/office/powerpoint/2010/main" val="19156642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3657600" cy="2743200"/>
          </a:xfrm>
        </p:spPr>
      </p:sp>
      <p:sp>
        <p:nvSpPr>
          <p:cNvPr id="3" name="Notes Placeholder 2"/>
          <p:cNvSpPr>
            <a:spLocks noGrp="1"/>
          </p:cNvSpPr>
          <p:nvPr>
            <p:ph type="body" idx="1"/>
          </p:nvPr>
        </p:nvSpPr>
        <p:spPr>
          <a:xfrm>
            <a:off x="685800" y="3563888"/>
            <a:ext cx="5486400" cy="4894312"/>
          </a:xfrm>
        </p:spPr>
        <p:txBody>
          <a:bodyPr>
            <a:noAutofit/>
          </a:bodyPr>
          <a:lstStyle/>
          <a:p>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25</a:t>
            </a:fld>
            <a:endParaRPr lang="en-US"/>
          </a:p>
        </p:txBody>
      </p:sp>
    </p:spTree>
    <p:extLst>
      <p:ext uri="{BB962C8B-B14F-4D97-AF65-F5344CB8AC3E}">
        <p14:creationId xmlns:p14="http://schemas.microsoft.com/office/powerpoint/2010/main" val="11905034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6613" y="179388"/>
            <a:ext cx="3657600" cy="2743200"/>
          </a:xfrm>
        </p:spPr>
      </p:sp>
      <p:sp>
        <p:nvSpPr>
          <p:cNvPr id="3" name="Notes Placeholder 2"/>
          <p:cNvSpPr>
            <a:spLocks noGrp="1"/>
          </p:cNvSpPr>
          <p:nvPr>
            <p:ph type="body" idx="1"/>
          </p:nvPr>
        </p:nvSpPr>
        <p:spPr>
          <a:xfrm>
            <a:off x="685800" y="2987824"/>
            <a:ext cx="5486400" cy="5470376"/>
          </a:xfrm>
        </p:spPr>
        <p:txBody>
          <a:bodyPr>
            <a:normAutofit/>
          </a:bodyPr>
          <a:lstStyle/>
          <a:p>
            <a:r>
              <a:rPr lang="es-MX" sz="1200" b="1" kern="1200" dirty="0" smtClean="0">
                <a:solidFill>
                  <a:schemeClr val="tx1"/>
                </a:solidFill>
                <a:effectLst/>
                <a:latin typeface="+mn-lt"/>
                <a:ea typeface="+mn-ea"/>
                <a:cs typeface="+mn-cs"/>
              </a:rPr>
              <a:t>Siendo que las relaciones con el sexo opuesto son una parte tan importante de los intereses de una jovencita, necesitan de adultos que estén dispuestos a prestar atención a esos asuntos con ellas. Las conversaciones llanas y francas acerca de sexo y matrimonio requieren de una madurez que va más allá de los años adolescentes. </a:t>
            </a:r>
            <a:r>
              <a:rPr lang="es-MX" sz="1200" kern="1200" dirty="0" smtClean="0">
                <a:solidFill>
                  <a:schemeClr val="tx1"/>
                </a:solidFill>
                <a:effectLst/>
                <a:latin typeface="+mn-lt"/>
                <a:ea typeface="+mn-ea"/>
                <a:cs typeface="+mn-cs"/>
              </a:rPr>
              <a:t>El amor, como sentimiento</a:t>
            </a:r>
            <a:r>
              <a:rPr lang="es-MX" sz="1200" b="1" kern="1200" dirty="0" smtClean="0">
                <a:solidFill>
                  <a:schemeClr val="tx1"/>
                </a:solidFill>
                <a:effectLst/>
                <a:latin typeface="+mn-lt"/>
                <a:ea typeface="+mn-ea"/>
                <a:cs typeface="+mn-cs"/>
              </a:rPr>
              <a:t>, </a:t>
            </a:r>
            <a:r>
              <a:rPr lang="es-MX" sz="1200" kern="1200" dirty="0" smtClean="0">
                <a:solidFill>
                  <a:schemeClr val="tx1"/>
                </a:solidFill>
                <a:effectLst/>
                <a:latin typeface="+mn-lt"/>
                <a:ea typeface="+mn-ea"/>
                <a:cs typeface="+mn-cs"/>
              </a:rPr>
              <a:t>es una palabra que debe ser experimentada, y el deseo o la infatuación (aunque los adolescentes pueden fácilmente confundir amor con deseo), deben explicarse como el fuerte sentimiento que son, pero no como el tipo de sentimiento que forma una buena base para el matrimonio. La infatuación se centra en la persona misma. El amor genuino desea lo que es mejor para que la otra persona sea feliz.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Ayuda a las mujeres jóvenes antes de que entren en el noviazgo, a pensar y hacer planes para ello. Acompáñalas a hacer una lista de lo que “deben tener” o esperar de un joven y de lo que “no van a tolerar” en un hombre. Guíalas dándoles ideas en las que deben pensar, en cosas que deben considerar. Ayúdalas a crear un plan de noviazgo, incluyendo qué tan lejos están dispuestas a llegar con un joven y a quién van a llamar cuando las cosas se pongan mal en una cita y necesiten que las “rescaten. Estos son también tópicos importantes que deben incluir a las madres dotándolas de recursos a fin de que puedan tener conversaciones o continuar tales conversaciones son sus hijas.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Las jóvenes están siempre interesadas en escuchar, hablar y pensar acerca de sexo. Necesitan una persona cristiana madura que las ayude a entender los peligros emocionales y físicos de experimentar relaciones sexuales antes del matrimonio y que las ayude no solamente a hacer un compromiso de esperar hasta el matrimonio para tener relaciones sexuales, sino que las ayude también a ver que no están solas en ese compromiso. Necesitan mujeres cristianas que sean un “lugar seguro” para ellas al hablar acerca de muchachos, sexo y las presiones que experimentan</a:t>
            </a:r>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26</a:t>
            </a:fld>
            <a:endParaRPr lang="en-US"/>
          </a:p>
        </p:txBody>
      </p:sp>
    </p:spTree>
    <p:extLst>
      <p:ext uri="{BB962C8B-B14F-4D97-AF65-F5344CB8AC3E}">
        <p14:creationId xmlns:p14="http://schemas.microsoft.com/office/powerpoint/2010/main" val="14819072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MX" sz="1200" kern="1200" dirty="0" smtClean="0">
                <a:solidFill>
                  <a:schemeClr val="tx1"/>
                </a:solidFill>
                <a:effectLst/>
                <a:latin typeface="+mn-lt"/>
                <a:ea typeface="+mn-ea"/>
                <a:cs typeface="+mn-cs"/>
              </a:rPr>
              <a:t>El Dr. James </a:t>
            </a:r>
            <a:r>
              <a:rPr lang="es-MX" sz="1200" kern="1200" dirty="0" err="1" smtClean="0">
                <a:solidFill>
                  <a:schemeClr val="tx1"/>
                </a:solidFill>
                <a:effectLst/>
                <a:latin typeface="+mn-lt"/>
                <a:ea typeface="+mn-ea"/>
                <a:cs typeface="+mn-cs"/>
              </a:rPr>
              <a:t>Dobson</a:t>
            </a:r>
            <a:r>
              <a:rPr lang="es-MX" sz="1200" kern="1200" dirty="0" smtClean="0">
                <a:solidFill>
                  <a:schemeClr val="tx1"/>
                </a:solidFill>
                <a:effectLst/>
                <a:latin typeface="+mn-lt"/>
                <a:ea typeface="+mn-ea"/>
                <a:cs typeface="+mn-cs"/>
              </a:rPr>
              <a:t> les llama a las edades entre los 16 y los 26 años, la “década crítica”. Estos son los años que transforman a una jovencita que viven en su casa, en una persona adulta que gana su propio sustento. Las siguientes son algunas de las decisiones que generalmente se toman durante este tiempo y que tienen un efecto sobre el resto de su vida: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Ocupación </a:t>
            </a:r>
            <a:endParaRPr lang="en-US" dirty="0" smtClean="0">
              <a:effectLst/>
            </a:endParaRPr>
          </a:p>
          <a:p>
            <a:pPr lvl="0"/>
            <a:r>
              <a:rPr lang="es-MX" sz="1200" kern="1200" dirty="0" smtClean="0">
                <a:solidFill>
                  <a:schemeClr val="tx1"/>
                </a:solidFill>
                <a:effectLst/>
                <a:latin typeface="+mn-lt"/>
                <a:ea typeface="+mn-ea"/>
                <a:cs typeface="+mn-cs"/>
              </a:rPr>
              <a:t>Matrimonio</a:t>
            </a:r>
            <a:endParaRPr lang="en-US" dirty="0" smtClean="0">
              <a:effectLst/>
            </a:endParaRPr>
          </a:p>
          <a:p>
            <a:pPr lvl="0"/>
            <a:r>
              <a:rPr lang="es-MX" sz="1200" kern="1200" dirty="0" smtClean="0">
                <a:solidFill>
                  <a:schemeClr val="tx1"/>
                </a:solidFill>
                <a:effectLst/>
                <a:latin typeface="+mn-lt"/>
                <a:ea typeface="+mn-ea"/>
                <a:cs typeface="+mn-cs"/>
              </a:rPr>
              <a:t>Establecimiento de valores y principios por los cuales gobernar la vida </a:t>
            </a:r>
            <a:endParaRPr lang="en-US" dirty="0" smtClean="0">
              <a:effectLst/>
            </a:endParaRPr>
          </a:p>
          <a:p>
            <a:pPr lvl="0"/>
            <a:r>
              <a:rPr lang="es-MX" sz="1200" kern="1200" dirty="0" smtClean="0">
                <a:solidFill>
                  <a:schemeClr val="tx1"/>
                </a:solidFill>
                <a:effectLst/>
                <a:latin typeface="+mn-lt"/>
                <a:ea typeface="+mn-ea"/>
                <a:cs typeface="+mn-cs"/>
              </a:rPr>
              <a:t>Fe</a:t>
            </a:r>
            <a:endParaRPr lang="en-US" dirty="0" smtClean="0">
              <a:effectLst/>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¡Todas estas son decisiones mayores! ¿Qué ayudas y salvaguardias existen para ayudar a las personas en este importante tiempo de su vida?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27</a:t>
            </a:fld>
            <a:endParaRPr lang="en-US"/>
          </a:p>
        </p:txBody>
      </p:sp>
    </p:spTree>
    <p:extLst>
      <p:ext uri="{BB962C8B-B14F-4D97-AF65-F5344CB8AC3E}">
        <p14:creationId xmlns:p14="http://schemas.microsoft.com/office/powerpoint/2010/main" val="18153207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200" b="1" kern="1200" dirty="0" smtClean="0">
                <a:solidFill>
                  <a:schemeClr val="tx1"/>
                </a:solidFill>
                <a:effectLst/>
                <a:latin typeface="+mn-lt"/>
                <a:ea typeface="+mn-ea"/>
                <a:cs typeface="+mn-cs"/>
              </a:rPr>
              <a:t>F. Necesidades espirituales</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b="1" kern="1200" dirty="0" smtClean="0">
                <a:solidFill>
                  <a:schemeClr val="tx1"/>
                </a:solidFill>
                <a:effectLst/>
                <a:latin typeface="+mn-lt"/>
                <a:ea typeface="+mn-ea"/>
                <a:cs typeface="+mn-cs"/>
              </a:rPr>
              <a:t>Los adolescentes tienen las mismas necesidades espirituales que tienen los adultos: conocer a Dios y ser salvados por gracia. Tal vez no lo admitan ante sus padres, pero muchos de ellos anhelan tener una íntima relación con Dios.</a:t>
            </a:r>
            <a:r>
              <a:rPr lang="es-MX" sz="1200" kern="1200" dirty="0" smtClean="0">
                <a:solidFill>
                  <a:schemeClr val="tx1"/>
                </a:solidFill>
                <a:effectLst/>
                <a:latin typeface="+mn-lt"/>
                <a:ea typeface="+mn-ea"/>
                <a:cs typeface="+mn-cs"/>
              </a:rPr>
              <a:t> Los adolescentes desean entender las doctrinas de la Biblia y desear que sus preguntas les sean contestadas honestamente. Muchas personas jóvenes expresan su creencia en Dios y su deseo de tener una relación con él, pero ya no se interesan en la iglesia.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Las personas jóvenes se sienten atraídas hacia personas adultas que son consistentes, comprometidas y compasivas. Desean sentir que tienen un apoyo espiritual y desean madurar dentro de un ambiente no crítico. Se marchitan bajo las críticas, pero crecen espiritualmente cuando sus mentores son cristianos amantes y maduros.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b="1" kern="1200" dirty="0" smtClean="0">
                <a:solidFill>
                  <a:schemeClr val="tx1"/>
                </a:solidFill>
                <a:effectLst/>
                <a:latin typeface="+mn-lt"/>
                <a:ea typeface="+mn-ea"/>
                <a:cs typeface="+mn-cs"/>
              </a:rPr>
              <a:t>Muchos años ha, Elena G. White reconoció cuánto necesita la iglesia de sus jóvenes y escribió lo siguiente: </a:t>
            </a:r>
            <a:endParaRPr lang="en-US" sz="1200" kern="1200" dirty="0" smtClean="0">
              <a:solidFill>
                <a:schemeClr val="tx1"/>
              </a:solidFill>
              <a:effectLst/>
              <a:latin typeface="+mn-lt"/>
              <a:ea typeface="+mn-ea"/>
              <a:cs typeface="+mn-cs"/>
            </a:endParaRPr>
          </a:p>
          <a:p>
            <a:r>
              <a:rPr lang="es-MX"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“La iglesia languidece por falta de la ayuda de jóvenes que den un testimonio valiente, que con celo ardoroso aticen las indolentes energías del pueblo de Dios, y aumenten así el poder de la iglesia en el mundo” (Elena G. White,</a:t>
            </a:r>
            <a:r>
              <a:rPr lang="es-MX" sz="1200" i="1" kern="1200" dirty="0" smtClean="0">
                <a:solidFill>
                  <a:schemeClr val="tx1"/>
                </a:solidFill>
                <a:effectLst/>
                <a:latin typeface="+mn-lt"/>
                <a:ea typeface="+mn-ea"/>
                <a:cs typeface="+mn-cs"/>
              </a:rPr>
              <a:t> Mensajes para los jóvenes</a:t>
            </a:r>
            <a:r>
              <a:rPr lang="es-MX" sz="1200" kern="1200" dirty="0" smtClean="0">
                <a:solidFill>
                  <a:schemeClr val="tx1"/>
                </a:solidFill>
                <a:effectLst/>
                <a:latin typeface="+mn-lt"/>
                <a:ea typeface="+mn-ea"/>
                <a:cs typeface="+mn-cs"/>
              </a:rPr>
              <a:t>, p. 18).</a:t>
            </a:r>
            <a:endParaRPr lang="en-US" sz="1200" kern="1200" dirty="0" smtClean="0">
              <a:solidFill>
                <a:schemeClr val="tx1"/>
              </a:solidFill>
              <a:effectLst/>
              <a:latin typeface="+mn-lt"/>
              <a:ea typeface="+mn-ea"/>
              <a:cs typeface="+mn-cs"/>
            </a:endParaRPr>
          </a:p>
          <a:p>
            <a:pPr lvl="0"/>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28</a:t>
            </a:fld>
            <a:endParaRPr lang="en-US"/>
          </a:p>
        </p:txBody>
      </p:sp>
    </p:spTree>
    <p:extLst>
      <p:ext uri="{BB962C8B-B14F-4D97-AF65-F5344CB8AC3E}">
        <p14:creationId xmlns:p14="http://schemas.microsoft.com/office/powerpoint/2010/main" val="15981718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5175" y="323850"/>
            <a:ext cx="2743200" cy="2057400"/>
          </a:xfrm>
        </p:spPr>
      </p:sp>
      <p:sp>
        <p:nvSpPr>
          <p:cNvPr id="3" name="Notes Placeholder 2"/>
          <p:cNvSpPr>
            <a:spLocks noGrp="1"/>
          </p:cNvSpPr>
          <p:nvPr>
            <p:ph type="body" idx="1"/>
          </p:nvPr>
        </p:nvSpPr>
        <p:spPr>
          <a:xfrm>
            <a:off x="685800" y="2555776"/>
            <a:ext cx="5486400" cy="5902424"/>
          </a:xfrm>
        </p:spPr>
        <p:txBody>
          <a:bodyPr>
            <a:noAutofit/>
          </a:bodyPr>
          <a:lstStyle/>
          <a:p>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29</a:t>
            </a:fld>
            <a:endParaRPr lang="en-US"/>
          </a:p>
        </p:txBody>
      </p:sp>
    </p:spTree>
    <p:extLst>
      <p:ext uri="{BB962C8B-B14F-4D97-AF65-F5344CB8AC3E}">
        <p14:creationId xmlns:p14="http://schemas.microsoft.com/office/powerpoint/2010/main" val="1628846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5538" y="468313"/>
            <a:ext cx="4572000" cy="3429000"/>
          </a:xfrm>
        </p:spPr>
      </p:sp>
      <p:sp>
        <p:nvSpPr>
          <p:cNvPr id="3" name="Notes Placeholder 2"/>
          <p:cNvSpPr>
            <a:spLocks noGrp="1"/>
          </p:cNvSpPr>
          <p:nvPr>
            <p:ph type="body" idx="1"/>
          </p:nvPr>
        </p:nvSpPr>
        <p:spPr>
          <a:xfrm>
            <a:off x="685800" y="3995936"/>
            <a:ext cx="5486400" cy="4462264"/>
          </a:xfrm>
        </p:spPr>
        <p:txBody>
          <a:bodyPr>
            <a:noAutofit/>
          </a:bodyPr>
          <a:lstStyle/>
          <a:p>
            <a:pPr lvl="0"/>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3</a:t>
            </a:fld>
            <a:endParaRPr lang="en-US"/>
          </a:p>
        </p:txBody>
      </p:sp>
    </p:spTree>
    <p:extLst>
      <p:ext uri="{BB962C8B-B14F-4D97-AF65-F5344CB8AC3E}">
        <p14:creationId xmlns:p14="http://schemas.microsoft.com/office/powerpoint/2010/main" val="3581045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dirty="0" smtClean="0"/>
              <a:t>III. WHAT WOMEN’S MINISTRIES CAN DO</a:t>
            </a:r>
            <a:endParaRPr lang="en-US" dirty="0" smtClean="0"/>
          </a:p>
          <a:p>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30</a:t>
            </a:fld>
            <a:endParaRPr lang="en-US"/>
          </a:p>
        </p:txBody>
      </p:sp>
    </p:spTree>
    <p:extLst>
      <p:ext uri="{BB962C8B-B14F-4D97-AF65-F5344CB8AC3E}">
        <p14:creationId xmlns:p14="http://schemas.microsoft.com/office/powerpoint/2010/main" val="11382596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2743200" cy="2057400"/>
          </a:xfrm>
        </p:spPr>
      </p:sp>
      <p:sp>
        <p:nvSpPr>
          <p:cNvPr id="3" name="Notes Placeholder 2"/>
          <p:cNvSpPr>
            <a:spLocks noGrp="1"/>
          </p:cNvSpPr>
          <p:nvPr>
            <p:ph type="body" idx="1"/>
          </p:nvPr>
        </p:nvSpPr>
        <p:spPr>
          <a:xfrm>
            <a:off x="685800" y="2915816"/>
            <a:ext cx="5486400" cy="5542384"/>
          </a:xfrm>
        </p:spPr>
        <p:txBody>
          <a:bodyPr>
            <a:noAutofit/>
          </a:bodyPr>
          <a:lstStyle/>
          <a:p>
            <a:pPr lvl="0"/>
            <a:r>
              <a:rPr lang="es-MX" sz="1200" b="1" kern="1200" dirty="0" smtClean="0">
                <a:solidFill>
                  <a:schemeClr val="tx1"/>
                </a:solidFill>
                <a:effectLst/>
                <a:latin typeface="+mn-lt"/>
                <a:ea typeface="+mn-ea"/>
                <a:cs typeface="+mn-cs"/>
              </a:rPr>
              <a:t>A. Ministerio individual, caso por caso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Muchos adultos se sienten intimidados o impotentes cuando de interactuar con los adolescentes se trata. No saben qué decir o cómo actuar. El conocer a las adolescentes, una a una, es una muy buena forma de poder hacerlo. Recuerda: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lvl="0"/>
            <a:r>
              <a:rPr lang="es-MX" sz="1200" b="1" kern="1200" dirty="0" smtClean="0">
                <a:solidFill>
                  <a:schemeClr val="tx1"/>
                </a:solidFill>
                <a:effectLst/>
                <a:latin typeface="+mn-lt"/>
                <a:ea typeface="+mn-ea"/>
                <a:cs typeface="+mn-cs"/>
              </a:rPr>
              <a:t>Sé una buena oyente </a:t>
            </a:r>
            <a:r>
              <a:rPr lang="es-MX" sz="1200" kern="1200" dirty="0" smtClean="0">
                <a:solidFill>
                  <a:schemeClr val="tx1"/>
                </a:solidFill>
                <a:effectLst/>
                <a:latin typeface="+mn-lt"/>
                <a:ea typeface="+mn-ea"/>
                <a:cs typeface="+mn-cs"/>
              </a:rPr>
              <a:t>—escucha realmente lo que están diciendo, en vez de buscar oportunidades de “enseñarles” o “predicarles.</a:t>
            </a:r>
            <a:endParaRPr lang="en-US" sz="1200" kern="1200" dirty="0" smtClean="0">
              <a:solidFill>
                <a:schemeClr val="tx1"/>
              </a:solidFill>
              <a:effectLst/>
              <a:latin typeface="+mn-lt"/>
              <a:ea typeface="+mn-ea"/>
              <a:cs typeface="+mn-cs"/>
            </a:endParaRPr>
          </a:p>
          <a:p>
            <a:pPr lvl="0"/>
            <a:r>
              <a:rPr lang="es-MX" sz="1200" b="1" kern="1200" dirty="0" smtClean="0">
                <a:solidFill>
                  <a:schemeClr val="tx1"/>
                </a:solidFill>
                <a:effectLst/>
                <a:latin typeface="+mn-lt"/>
                <a:ea typeface="+mn-ea"/>
                <a:cs typeface="+mn-cs"/>
              </a:rPr>
              <a:t>Sé una persona aceptadora </a:t>
            </a:r>
            <a:r>
              <a:rPr lang="es-MX" sz="1200" kern="1200" dirty="0" smtClean="0">
                <a:solidFill>
                  <a:schemeClr val="tx1"/>
                </a:solidFill>
                <a:effectLst/>
                <a:latin typeface="+mn-lt"/>
                <a:ea typeface="+mn-ea"/>
                <a:cs typeface="+mn-cs"/>
              </a:rPr>
              <a:t>—no juzgues sus sentimientos —esos son sus sentimientos, independientemente de qué sea lo que piensas tú; permíteles expresar sus dudas.</a:t>
            </a:r>
            <a:endParaRPr lang="en-US" dirty="0" smtClean="0">
              <a:effectLst/>
            </a:endParaRPr>
          </a:p>
          <a:p>
            <a:pPr lvl="0"/>
            <a:r>
              <a:rPr lang="es-MX" sz="1200" b="1" kern="1200" dirty="0" smtClean="0">
                <a:solidFill>
                  <a:schemeClr val="tx1"/>
                </a:solidFill>
                <a:effectLst/>
                <a:latin typeface="+mn-lt"/>
                <a:ea typeface="+mn-ea"/>
                <a:cs typeface="+mn-cs"/>
              </a:rPr>
              <a:t>Sé tú misma</a:t>
            </a:r>
            <a:r>
              <a:rPr lang="es-MX" sz="1200" kern="1200" dirty="0" smtClean="0">
                <a:solidFill>
                  <a:schemeClr val="tx1"/>
                </a:solidFill>
                <a:effectLst/>
                <a:latin typeface="+mn-lt"/>
                <a:ea typeface="+mn-ea"/>
                <a:cs typeface="+mn-cs"/>
              </a:rPr>
              <a:t> —no trates de actuar como una adolescente o parecer una persona “padre” o “genial”. </a:t>
            </a:r>
            <a:endParaRPr lang="en-US" dirty="0" smtClean="0">
              <a:effectLst/>
            </a:endParaRPr>
          </a:p>
          <a:p>
            <a:pPr lvl="0"/>
            <a:r>
              <a:rPr lang="es-MX" sz="1200" b="1" kern="1200" dirty="0" smtClean="0">
                <a:solidFill>
                  <a:schemeClr val="tx1"/>
                </a:solidFill>
                <a:effectLst/>
                <a:latin typeface="+mn-lt"/>
                <a:ea typeface="+mn-ea"/>
                <a:cs typeface="+mn-cs"/>
              </a:rPr>
              <a:t>Interésate en ellas </a:t>
            </a:r>
            <a:r>
              <a:rPr lang="es-MX" sz="1200" kern="1200" dirty="0" smtClean="0">
                <a:solidFill>
                  <a:schemeClr val="tx1"/>
                </a:solidFill>
                <a:effectLst/>
                <a:latin typeface="+mn-lt"/>
                <a:ea typeface="+mn-ea"/>
                <a:cs typeface="+mn-cs"/>
              </a:rPr>
              <a:t>—dirige preguntas de respuestas abiertas, entérate de qué es lo que les interesa y pregunta también acerca de esas cosas. </a:t>
            </a:r>
            <a:endParaRPr lang="en-US" dirty="0" smtClean="0">
              <a:effectLst/>
            </a:endParaRPr>
          </a:p>
          <a:p>
            <a:pPr lvl="0"/>
            <a:r>
              <a:rPr lang="es-MX" sz="1200" b="1" kern="1200" dirty="0" smtClean="0">
                <a:solidFill>
                  <a:schemeClr val="tx1"/>
                </a:solidFill>
                <a:effectLst/>
                <a:latin typeface="+mn-lt"/>
                <a:ea typeface="+mn-ea"/>
                <a:cs typeface="+mn-cs"/>
              </a:rPr>
              <a:t>Sé una persona genuina </a:t>
            </a:r>
            <a:r>
              <a:rPr lang="es-MX" sz="1200" kern="1200" dirty="0" smtClean="0">
                <a:solidFill>
                  <a:schemeClr val="tx1"/>
                </a:solidFill>
                <a:effectLst/>
                <a:latin typeface="+mn-lt"/>
                <a:ea typeface="+mn-ea"/>
                <a:cs typeface="+mn-cs"/>
              </a:rPr>
              <a:t>—las personas jóvenes pueden detectar fácilmente quién es una persona falsa y, por supuesto, no van a responder a ella o se van a sentir respetadas. </a:t>
            </a:r>
            <a:endParaRPr lang="en-US" dirty="0" smtClean="0">
              <a:effectLst/>
            </a:endParaRPr>
          </a:p>
          <a:p>
            <a:pPr lvl="0"/>
            <a:r>
              <a:rPr lang="es-MX" sz="1200" b="1" kern="1200" dirty="0" smtClean="0">
                <a:solidFill>
                  <a:schemeClr val="tx1"/>
                </a:solidFill>
                <a:effectLst/>
                <a:latin typeface="+mn-lt"/>
                <a:ea typeface="+mn-ea"/>
                <a:cs typeface="+mn-cs"/>
              </a:rPr>
              <a:t>Ora siempre </a:t>
            </a:r>
            <a:r>
              <a:rPr lang="es-MX" sz="1200" kern="1200" dirty="0" smtClean="0">
                <a:solidFill>
                  <a:schemeClr val="tx1"/>
                </a:solidFill>
                <a:effectLst/>
                <a:latin typeface="+mn-lt"/>
                <a:ea typeface="+mn-ea"/>
                <a:cs typeface="+mn-cs"/>
              </a:rPr>
              <a:t>—las jóvenes necesitan hoy de personas adultas que se preocupen lo suficiente por ellas como para llevarlas a Dios con amor. </a:t>
            </a:r>
            <a:endParaRPr lang="en-US" dirty="0" smtClean="0">
              <a:effectLst/>
            </a:endParaRPr>
          </a:p>
          <a:p>
            <a:pPr lvl="0"/>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31</a:t>
            </a:fld>
            <a:endParaRPr lang="en-US"/>
          </a:p>
        </p:txBody>
      </p:sp>
    </p:spTree>
    <p:extLst>
      <p:ext uri="{BB962C8B-B14F-4D97-AF65-F5344CB8AC3E}">
        <p14:creationId xmlns:p14="http://schemas.microsoft.com/office/powerpoint/2010/main" val="1397228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MX" sz="1200" kern="1200" dirty="0" smtClean="0">
                <a:solidFill>
                  <a:schemeClr val="tx1"/>
                </a:solidFill>
                <a:effectLst/>
                <a:latin typeface="+mn-lt"/>
                <a:ea typeface="+mn-ea"/>
                <a:cs typeface="+mn-cs"/>
              </a:rPr>
              <a:t>No tengas miedo de discutir cualquier cosa de la que ellas deseen hablar, pero ayúdalas a considerar los principios de Dios y a no dejarse desviar del camino por la cultura actual. Las jóvenes necesitan y desean desesperadamente hoy, aprender a aplicar las enseñanzas de la Biblia a su vida diaria y a sus decisiones y elecciones.  </a:t>
            </a:r>
            <a:endParaRPr lang="en-US" dirty="0" smtClean="0">
              <a:effectLst/>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Sostén las manos de los padres y madres. Si has sido alguna vez madre de un adolescente, sabes bien cuáles son algunos de los desafíos. Ora con ellos y en favor de ellos. Ofrece recursos y oportunidades para que las madres aprendan y se desarrollen. Ofrécelo también a las abuelas. Con frecuencia se ven muy involucradas también en la vida de sus nietas. </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32</a:t>
            </a:fld>
            <a:endParaRPr lang="en-US"/>
          </a:p>
        </p:txBody>
      </p:sp>
    </p:spTree>
    <p:extLst>
      <p:ext uri="{BB962C8B-B14F-4D97-AF65-F5344CB8AC3E}">
        <p14:creationId xmlns:p14="http://schemas.microsoft.com/office/powerpoint/2010/main" val="14695434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6613" y="323850"/>
            <a:ext cx="2743200" cy="2057400"/>
          </a:xfrm>
        </p:spPr>
      </p:sp>
      <p:sp>
        <p:nvSpPr>
          <p:cNvPr id="3" name="Notes Placeholder 2"/>
          <p:cNvSpPr>
            <a:spLocks noGrp="1"/>
          </p:cNvSpPr>
          <p:nvPr>
            <p:ph type="body" idx="1"/>
          </p:nvPr>
        </p:nvSpPr>
        <p:spPr>
          <a:xfrm>
            <a:off x="685800" y="2555776"/>
            <a:ext cx="5486400" cy="5902424"/>
          </a:xfrm>
        </p:spPr>
        <p:txBody>
          <a:bodyPr>
            <a:noAutofit/>
          </a:bodyPr>
          <a:lstStyle/>
          <a:p>
            <a:r>
              <a:rPr lang="es-MX" sz="1200" b="1" kern="1200" dirty="0" smtClean="0">
                <a:solidFill>
                  <a:schemeClr val="tx1"/>
                </a:solidFill>
                <a:effectLst/>
                <a:latin typeface="+mn-lt"/>
                <a:ea typeface="+mn-ea"/>
                <a:cs typeface="+mn-cs"/>
              </a:rPr>
              <a:t>Las Familias Varían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b="1" kern="1200" dirty="0" smtClean="0">
                <a:solidFill>
                  <a:schemeClr val="tx1"/>
                </a:solidFill>
                <a:effectLst/>
                <a:latin typeface="+mn-lt"/>
                <a:ea typeface="+mn-ea"/>
                <a:cs typeface="+mn-cs"/>
              </a:rPr>
              <a:t>Hoy en día, muy pocos de los jóvenes viven en el seno de una familia tradicional conservadora. Muchos adolescentes pueden tener la clara sensación de sentirse aislados, por varias razones.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Papá y mamá se ausentan mucho por razones de trabajo. </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Los padres están divorciados.</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Pocos miembros de la familia extendida viven cerca.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Los jóvenes y adolescentes procedentes de familias no tradicionales requieren más atención que los hijos en un hogar formado por ambos padres. Las cosas que podemos hacer por ellos, como adultos solícitos, son entre otras: </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Visitarlos en forma personal.</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Hablar con ellos en la iglesia.</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Invitarlos a las actividades de la iglesia. </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Invitarlos a prestar sus servicios junto a ti en un proyecto específico. </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Invitar a un grupo de adolescentes a almorzar o comer pizza una noche en tu casa. </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Mostrarles interés. Aprender el nombre e intereses de cada una y hablar con ellas.  </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Conéctate con ellas a través de Facebook —no les envíes demasiadas cosas, simplemente marca “</a:t>
            </a:r>
            <a:r>
              <a:rPr lang="es-MX" sz="1200" kern="1200" dirty="0" err="1" smtClean="0">
                <a:solidFill>
                  <a:schemeClr val="tx1"/>
                </a:solidFill>
                <a:effectLst/>
                <a:latin typeface="+mn-lt"/>
                <a:ea typeface="+mn-ea"/>
                <a:cs typeface="+mn-cs"/>
              </a:rPr>
              <a:t>like</a:t>
            </a:r>
            <a:r>
              <a:rPr lang="es-MX" sz="1200" kern="1200" dirty="0" smtClean="0">
                <a:solidFill>
                  <a:schemeClr val="tx1"/>
                </a:solidFill>
                <a:effectLst/>
                <a:latin typeface="+mn-lt"/>
                <a:ea typeface="+mn-ea"/>
                <a:cs typeface="+mn-cs"/>
              </a:rPr>
              <a:t>” en lo que publican, pues no querrás aparecer como una persona acosadora, sino simplemente como una amiga que se preocupa por ellas. </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Déjales saber que estás orando por ellas. Pregúntales si hay algo en particular por lo que puedes orar en su favor.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5755F6F-CACA-4919-99D1-9647165E3EF5}" type="slidenum">
              <a:rPr lang="en-US" smtClean="0"/>
              <a:pPr/>
              <a:t>33</a:t>
            </a:fld>
            <a:endParaRPr lang="en-US"/>
          </a:p>
        </p:txBody>
      </p:sp>
    </p:spTree>
    <p:extLst>
      <p:ext uri="{BB962C8B-B14F-4D97-AF65-F5344CB8AC3E}">
        <p14:creationId xmlns:p14="http://schemas.microsoft.com/office/powerpoint/2010/main" val="5453430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52513" y="395288"/>
            <a:ext cx="2286000" cy="1714500"/>
          </a:xfrm>
        </p:spPr>
      </p:sp>
      <p:sp>
        <p:nvSpPr>
          <p:cNvPr id="3" name="Notes Placeholder 2"/>
          <p:cNvSpPr>
            <a:spLocks noGrp="1"/>
          </p:cNvSpPr>
          <p:nvPr>
            <p:ph type="body" idx="1"/>
          </p:nvPr>
        </p:nvSpPr>
        <p:spPr>
          <a:xfrm>
            <a:off x="685800" y="2267744"/>
            <a:ext cx="5486400" cy="6552728"/>
          </a:xfrm>
        </p:spPr>
        <p:txBody>
          <a:bodyPr>
            <a:noAutofit/>
          </a:bodyPr>
          <a:lstStyle/>
          <a:p>
            <a:pPr lvl="0"/>
            <a:r>
              <a:rPr lang="es-MX" sz="1200" b="1" kern="1200" dirty="0" smtClean="0">
                <a:solidFill>
                  <a:schemeClr val="tx1"/>
                </a:solidFill>
                <a:effectLst/>
                <a:latin typeface="+mn-lt"/>
                <a:ea typeface="+mn-ea"/>
                <a:cs typeface="+mn-cs"/>
              </a:rPr>
              <a:t>Participación en la iglesia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Dice Elena G. White:</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b="1" kern="1200" dirty="0" smtClean="0">
                <a:solidFill>
                  <a:schemeClr val="tx1"/>
                </a:solidFill>
                <a:effectLst/>
                <a:latin typeface="+mn-lt"/>
                <a:ea typeface="+mn-ea"/>
                <a:cs typeface="+mn-cs"/>
              </a:rPr>
              <a:t>“A fin de que la obra pueda avanzar en todos los ramos, Dios pide vigor, celo y valor juveniles. Él ha escogido a los jóvenes para que ayuden en el progreso de su causa. El hacer planes con mente clara y ejecutarlos con mano valerosa, requiere energía fresca y no estropeada. Los jóvenes están invitados a dar a Dios la fuerza de su juventud, para que, por el ejercicio de sus poderes, por reflexión aguda y acción vigorosa, le tributen gloria, e impartan salvación a sus semejantes” (</a:t>
            </a:r>
            <a:r>
              <a:rPr lang="es-MX" sz="1200" b="1" i="1" kern="1200" dirty="0" smtClean="0">
                <a:solidFill>
                  <a:schemeClr val="tx1"/>
                </a:solidFill>
                <a:effectLst/>
                <a:latin typeface="+mn-lt"/>
                <a:ea typeface="+mn-ea"/>
                <a:cs typeface="+mn-cs"/>
              </a:rPr>
              <a:t>Obreros evangélicos, </a:t>
            </a:r>
            <a:r>
              <a:rPr lang="es-MX" sz="1200" b="1" kern="1200" dirty="0" smtClean="0">
                <a:solidFill>
                  <a:schemeClr val="tx1"/>
                </a:solidFill>
                <a:effectLst/>
                <a:latin typeface="+mn-lt"/>
                <a:ea typeface="+mn-ea"/>
                <a:cs typeface="+mn-cs"/>
              </a:rPr>
              <a:t>p. 69).</a:t>
            </a:r>
            <a:endParaRPr lang="en-US" sz="1200" kern="1200" dirty="0" smtClean="0">
              <a:solidFill>
                <a:schemeClr val="tx1"/>
              </a:solidFill>
              <a:effectLst/>
              <a:latin typeface="+mn-lt"/>
              <a:ea typeface="+mn-ea"/>
              <a:cs typeface="+mn-cs"/>
            </a:endParaRPr>
          </a:p>
          <a:p>
            <a:r>
              <a:rPr lang="es-MX" sz="1200" b="1"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Las personas jóvenes tienen la energía requerida para hacer una contribución real al programa de la iglesia. Provéeles recursos que satisfagan sus necesidades espirituales y sociales. Asegúrate de que se sientan una parte importante de la iglesia y no simplemente que se les tolera. Permíteles ayudar en la planificación de actividades y proyectos para su grupo de adolescentes. Si ellas ayudan en la planificación y dirigen la actividad, es mucho más probable que asistan e inviten a sus amigos a asistir también. Una programación religiosa que sea relevante en la práctica de su vida diaria, además de interesante, ayudará a fomentar su entrega y compromiso. La iglesia puede en forma intencional alentar la existencia de grupos de amistad espiritual que enfatizan responsabilidad y liderazgo. </a:t>
            </a:r>
            <a:endParaRPr lang="en-US" sz="1200" kern="1200" dirty="0" smtClean="0">
              <a:solidFill>
                <a:schemeClr val="tx1"/>
              </a:solidFill>
              <a:effectLst/>
              <a:latin typeface="+mn-lt"/>
              <a:ea typeface="+mn-ea"/>
              <a:cs typeface="+mn-cs"/>
            </a:endParaRPr>
          </a:p>
          <a:p>
            <a:pPr lvl="0"/>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34</a:t>
            </a:fld>
            <a:endParaRPr lang="en-US"/>
          </a:p>
        </p:txBody>
      </p:sp>
    </p:spTree>
    <p:extLst>
      <p:ext uri="{BB962C8B-B14F-4D97-AF65-F5344CB8AC3E}">
        <p14:creationId xmlns:p14="http://schemas.microsoft.com/office/powerpoint/2010/main" val="15116580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605338" cy="3454400"/>
          </a:xfrm>
        </p:spPr>
      </p:sp>
      <p:sp>
        <p:nvSpPr>
          <p:cNvPr id="3" name="Notes Placeholder 2"/>
          <p:cNvSpPr>
            <a:spLocks noGrp="1"/>
          </p:cNvSpPr>
          <p:nvPr>
            <p:ph type="body" idx="1"/>
          </p:nvPr>
        </p:nvSpPr>
        <p:spPr>
          <a:xfrm>
            <a:off x="685800" y="4211960"/>
            <a:ext cx="5486400" cy="4104456"/>
          </a:xfrm>
        </p:spPr>
        <p:txBody>
          <a:bodyPr>
            <a:normAutofit/>
          </a:bodyPr>
          <a:lstStyle/>
          <a:p>
            <a:r>
              <a:rPr lang="es-MX" sz="1200" b="1" kern="1200" dirty="0" smtClean="0">
                <a:solidFill>
                  <a:schemeClr val="tx1"/>
                </a:solidFill>
                <a:effectLst/>
                <a:latin typeface="+mn-lt"/>
                <a:ea typeface="+mn-ea"/>
                <a:cs typeface="+mn-cs"/>
              </a:rPr>
              <a:t>Juntos, no separados</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b="1" kern="1200" dirty="0" smtClean="0">
                <a:solidFill>
                  <a:schemeClr val="tx1"/>
                </a:solidFill>
                <a:effectLst/>
                <a:latin typeface="+mn-lt"/>
                <a:ea typeface="+mn-ea"/>
                <a:cs typeface="+mn-cs"/>
              </a:rPr>
              <a:t>Ten cuidado con la idea de proveer servicios de adoración separados para los jóvenes, que los aíslan de la influencia de los adultos.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“Siendo que los adolescentes son una parte integral del cuerpo de Cristo, debemos tratar este problema como lo trataría un médico.  Cuando se extirpa un órgano de un cuerpo humano viviente, ese órgano muere y a veces el cuerpo se muere también con ello. Este mismo principio se aplica al cuerpo de Cristo. Independientemente de qué nuevos modelos de ministerio en favor de los jóvenes desarrollemos, debemos tomar seriamente en cuenta el hecho de que los adolescentes crecen y se desarrollan hacia la madurez de la adultez cristiana, al estar conectados con el cuerpo total de Cristo, no aislados de él” (Mark </a:t>
            </a:r>
            <a:r>
              <a:rPr lang="es-MX" sz="1200" kern="1200" dirty="0" err="1" smtClean="0">
                <a:solidFill>
                  <a:schemeClr val="tx1"/>
                </a:solidFill>
                <a:effectLst/>
                <a:latin typeface="+mn-lt"/>
                <a:ea typeface="+mn-ea"/>
                <a:cs typeface="+mn-cs"/>
              </a:rPr>
              <a:t>DeVries</a:t>
            </a:r>
            <a:r>
              <a:rPr lang="es-MX" sz="1200" kern="1200" dirty="0" smtClean="0">
                <a:solidFill>
                  <a:schemeClr val="tx1"/>
                </a:solidFill>
                <a:effectLst/>
                <a:latin typeface="+mn-lt"/>
                <a:ea typeface="+mn-ea"/>
                <a:cs typeface="+mn-cs"/>
              </a:rPr>
              <a:t>, </a:t>
            </a:r>
            <a:r>
              <a:rPr lang="es-MX" sz="1200" i="1" kern="1200" dirty="0" err="1" smtClean="0">
                <a:solidFill>
                  <a:schemeClr val="tx1"/>
                </a:solidFill>
                <a:effectLst/>
                <a:latin typeface="+mn-lt"/>
                <a:ea typeface="+mn-ea"/>
                <a:cs typeface="+mn-cs"/>
              </a:rPr>
              <a:t>Family-Based</a:t>
            </a:r>
            <a:r>
              <a:rPr lang="es-MX" sz="1200" i="1" kern="1200" dirty="0" smtClean="0">
                <a:solidFill>
                  <a:schemeClr val="tx1"/>
                </a:solidFill>
                <a:effectLst/>
                <a:latin typeface="+mn-lt"/>
                <a:ea typeface="+mn-ea"/>
                <a:cs typeface="+mn-cs"/>
              </a:rPr>
              <a:t> </a:t>
            </a:r>
            <a:r>
              <a:rPr lang="es-MX" sz="1200" i="1" kern="1200" dirty="0" err="1" smtClean="0">
                <a:solidFill>
                  <a:schemeClr val="tx1"/>
                </a:solidFill>
                <a:effectLst/>
                <a:latin typeface="+mn-lt"/>
                <a:ea typeface="+mn-ea"/>
                <a:cs typeface="+mn-cs"/>
              </a:rPr>
              <a:t>Youth</a:t>
            </a:r>
            <a:r>
              <a:rPr lang="es-MX" sz="1200" i="1" kern="1200" dirty="0" smtClean="0">
                <a:solidFill>
                  <a:schemeClr val="tx1"/>
                </a:solidFill>
                <a:effectLst/>
                <a:latin typeface="+mn-lt"/>
                <a:ea typeface="+mn-ea"/>
                <a:cs typeface="+mn-cs"/>
              </a:rPr>
              <a:t> </a:t>
            </a:r>
            <a:r>
              <a:rPr lang="es-MX" sz="1200" i="1" kern="1200" dirty="0" err="1" smtClean="0">
                <a:solidFill>
                  <a:schemeClr val="tx1"/>
                </a:solidFill>
                <a:effectLst/>
                <a:latin typeface="+mn-lt"/>
                <a:ea typeface="+mn-ea"/>
                <a:cs typeface="+mn-cs"/>
              </a:rPr>
              <a:t>Ministry</a:t>
            </a:r>
            <a:r>
              <a:rPr lang="es-MX" sz="1200" i="1" kern="1200" dirty="0" smtClean="0">
                <a:solidFill>
                  <a:schemeClr val="tx1"/>
                </a:solidFill>
                <a:effectLst/>
                <a:latin typeface="+mn-lt"/>
                <a:ea typeface="+mn-ea"/>
                <a:cs typeface="+mn-cs"/>
              </a:rPr>
              <a:t>,</a:t>
            </a:r>
            <a:r>
              <a:rPr lang="es-MX" sz="1200" kern="1200" dirty="0" smtClean="0">
                <a:solidFill>
                  <a:schemeClr val="tx1"/>
                </a:solidFill>
                <a:effectLst/>
                <a:latin typeface="+mn-lt"/>
                <a:ea typeface="+mn-ea"/>
                <a:cs typeface="+mn-cs"/>
              </a:rPr>
              <a:t> p. 43).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b="1" kern="1200" dirty="0" smtClean="0">
                <a:solidFill>
                  <a:schemeClr val="tx1"/>
                </a:solidFill>
                <a:effectLst/>
                <a:latin typeface="+mn-lt"/>
                <a:ea typeface="+mn-ea"/>
                <a:cs typeface="+mn-cs"/>
              </a:rPr>
              <a:t>Provee clases, reuniones de oración y estudios bíblicos intergeneracionales, invitando a los adultos que están realmente interesados en las personas jóvenes y en atenderlos y cuidarlos.  </a:t>
            </a:r>
            <a:endParaRPr lang="en-US" sz="1200" kern="1200" dirty="0" smtClean="0">
              <a:solidFill>
                <a:schemeClr val="tx1"/>
              </a:solidFill>
              <a:effectLst/>
              <a:latin typeface="+mn-lt"/>
              <a:ea typeface="+mn-ea"/>
              <a:cs typeface="+mn-cs"/>
            </a:endParaRPr>
          </a:p>
          <a:p>
            <a:r>
              <a:rPr lang="es-MX" sz="1200" b="1" kern="120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5755F6F-CACA-4919-99D1-9647165E3EF5}" type="slidenum">
              <a:rPr lang="en-US" smtClean="0"/>
              <a:pPr/>
              <a:t>35</a:t>
            </a:fld>
            <a:endParaRPr lang="en-US"/>
          </a:p>
        </p:txBody>
      </p:sp>
    </p:spTree>
    <p:extLst>
      <p:ext uri="{BB962C8B-B14F-4D97-AF65-F5344CB8AC3E}">
        <p14:creationId xmlns:p14="http://schemas.microsoft.com/office/powerpoint/2010/main" val="19493783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MX" sz="1200" b="1" kern="1200" dirty="0" smtClean="0">
                <a:solidFill>
                  <a:schemeClr val="tx1"/>
                </a:solidFill>
                <a:effectLst/>
                <a:latin typeface="+mn-lt"/>
                <a:ea typeface="+mn-ea"/>
                <a:cs typeface="+mn-cs"/>
              </a:rPr>
              <a:t>C. Ideas sobre ministerios que impactan a los adolescentes</a:t>
            </a:r>
            <a:endParaRPr lang="en-US" sz="1200" kern="1200" dirty="0" smtClean="0">
              <a:solidFill>
                <a:schemeClr val="tx1"/>
              </a:solidFill>
              <a:effectLst/>
              <a:latin typeface="+mn-lt"/>
              <a:ea typeface="+mn-ea"/>
              <a:cs typeface="+mn-cs"/>
            </a:endParaRPr>
          </a:p>
          <a:p>
            <a:r>
              <a:rPr lang="es-MX" sz="1200" b="1" kern="1200" dirty="0" smtClean="0">
                <a:solidFill>
                  <a:schemeClr val="tx1"/>
                </a:solidFill>
                <a:effectLst/>
                <a:latin typeface="+mn-lt"/>
                <a:ea typeface="+mn-ea"/>
                <a:cs typeface="+mn-cs"/>
              </a:rPr>
              <a:t> </a:t>
            </a:r>
            <a:endParaRPr lang="en-US" dirty="0" smtClean="0">
              <a:effectLst/>
            </a:endParaRPr>
          </a:p>
          <a:p>
            <a:r>
              <a:rPr lang="es-MX" sz="1200" b="1" kern="1200" dirty="0" smtClean="0">
                <a:solidFill>
                  <a:schemeClr val="tx1"/>
                </a:solidFill>
                <a:effectLst/>
                <a:latin typeface="+mn-lt"/>
                <a:ea typeface="+mn-ea"/>
                <a:cs typeface="+mn-cs"/>
              </a:rPr>
              <a:t>Pensemos ahora en algunas cosas específicas que Ministerio de la Mujer puede hacer en favor de esas jovencitas adolescentes. Ellas son parte de nuestra responsabilidad, tanto en el ámbito del ministerio, como en el de gozar de su compañía y amistad.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36</a:t>
            </a:fld>
            <a:endParaRPr lang="en-US"/>
          </a:p>
        </p:txBody>
      </p:sp>
    </p:spTree>
    <p:extLst>
      <p:ext uri="{BB962C8B-B14F-4D97-AF65-F5344CB8AC3E}">
        <p14:creationId xmlns:p14="http://schemas.microsoft.com/office/powerpoint/2010/main" val="13678580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dirty="0" smtClean="0"/>
              <a:t>1. </a:t>
            </a:r>
            <a:r>
              <a:rPr lang="es-MX" sz="1200" b="1" kern="1200" dirty="0" smtClean="0">
                <a:solidFill>
                  <a:schemeClr val="tx1"/>
                </a:solidFill>
                <a:effectLst/>
                <a:latin typeface="+mn-lt"/>
                <a:ea typeface="+mn-ea"/>
                <a:cs typeface="+mn-cs"/>
              </a:rPr>
              <a:t>Actividades de grupo: </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Banquete de madres e hijas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Fiesta de piyamas o </a:t>
            </a:r>
            <a:r>
              <a:rPr lang="es-MX" sz="1200" kern="1200" dirty="0" err="1" smtClean="0">
                <a:solidFill>
                  <a:schemeClr val="tx1"/>
                </a:solidFill>
                <a:effectLst/>
                <a:latin typeface="+mn-lt"/>
                <a:ea typeface="+mn-ea"/>
                <a:cs typeface="+mn-cs"/>
              </a:rPr>
              <a:t>piyamada</a:t>
            </a:r>
            <a:r>
              <a:rPr lang="es-MX" sz="1200" kern="1200" dirty="0" smtClean="0">
                <a:solidFill>
                  <a:schemeClr val="tx1"/>
                </a:solidFill>
                <a:effectLst/>
                <a:latin typeface="+mn-lt"/>
                <a:ea typeface="+mn-ea"/>
                <a:cs typeface="+mn-cs"/>
              </a:rPr>
              <a:t> (</a:t>
            </a:r>
            <a:r>
              <a:rPr lang="es-MX" sz="1200" kern="1200" dirty="0" err="1" smtClean="0">
                <a:solidFill>
                  <a:schemeClr val="tx1"/>
                </a:solidFill>
                <a:effectLst/>
                <a:latin typeface="+mn-lt"/>
                <a:ea typeface="+mn-ea"/>
                <a:cs typeface="+mn-cs"/>
              </a:rPr>
              <a:t>pijamada</a:t>
            </a:r>
            <a:r>
              <a:rPr lang="es-MX" sz="1200" kern="1200" dirty="0" smtClean="0">
                <a:solidFill>
                  <a:schemeClr val="tx1"/>
                </a:solidFill>
                <a:effectLst/>
                <a:latin typeface="+mn-lt"/>
                <a:ea typeface="+mn-ea"/>
                <a:cs typeface="+mn-cs"/>
              </a:rPr>
              <a:t>) de madres e hijas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Lluvia de regalos para despedir a las adolescentes y jovencitas que se están yendo a estudiar fuera por primera vez en calidad de internas. </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Retiros para jovencitas adolescentes (ver AdventSource.org para algunos recursos)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Cena de padre e hija: Considera la discusión del tema sobre noviazgo y pureza y de ofrecer una oportunidad para entrega y compromiso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5755F6F-CACA-4919-99D1-9647165E3EF5}" type="slidenum">
              <a:rPr lang="en-US" smtClean="0"/>
              <a:pPr/>
              <a:t>37</a:t>
            </a:fld>
            <a:endParaRPr lang="en-US"/>
          </a:p>
        </p:txBody>
      </p:sp>
    </p:spTree>
    <p:extLst>
      <p:ext uri="{BB962C8B-B14F-4D97-AF65-F5344CB8AC3E}">
        <p14:creationId xmlns:p14="http://schemas.microsoft.com/office/powerpoint/2010/main" val="1221253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dirty="0" smtClean="0"/>
              <a:t>2. </a:t>
            </a:r>
            <a:r>
              <a:rPr lang="es-MX" sz="1200" b="1" kern="1200" dirty="0" smtClean="0">
                <a:solidFill>
                  <a:schemeClr val="tx1"/>
                </a:solidFill>
                <a:effectLst/>
                <a:latin typeface="+mn-lt"/>
                <a:ea typeface="+mn-ea"/>
                <a:cs typeface="+mn-cs"/>
              </a:rPr>
              <a:t>Grupos de apoyo para padres de adolescentes:</a:t>
            </a:r>
            <a:endParaRPr lang="en-US" dirty="0" smtClean="0">
              <a:effectLst/>
            </a:endParaRPr>
          </a:p>
          <a:p>
            <a:pPr lvl="0"/>
            <a:r>
              <a:rPr lang="es-MX" sz="1200" kern="1200" dirty="0" smtClean="0">
                <a:solidFill>
                  <a:schemeClr val="tx1"/>
                </a:solidFill>
                <a:effectLst/>
                <a:latin typeface="+mn-lt"/>
                <a:ea typeface="+mn-ea"/>
                <a:cs typeface="+mn-cs"/>
              </a:rPr>
              <a:t>Labor de padres de adolescentes y preadolescentes</a:t>
            </a:r>
            <a:endParaRPr lang="en-US" dirty="0" smtClean="0">
              <a:effectLst/>
            </a:endParaRPr>
          </a:p>
          <a:p>
            <a:pPr lvl="0"/>
            <a:r>
              <a:rPr lang="es-MX" sz="1200" kern="1200" dirty="0" smtClean="0">
                <a:solidFill>
                  <a:schemeClr val="tx1"/>
                </a:solidFill>
                <a:effectLst/>
                <a:latin typeface="+mn-lt"/>
                <a:ea typeface="+mn-ea"/>
                <a:cs typeface="+mn-cs"/>
              </a:rPr>
              <a:t>Familias mixtas</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Madres solteras</a:t>
            </a:r>
            <a:endParaRPr lang="en-US" sz="1200" kern="1200" dirty="0" smtClean="0">
              <a:solidFill>
                <a:schemeClr val="tx1"/>
              </a:solidFill>
              <a:effectLst/>
              <a:latin typeface="+mn-lt"/>
              <a:ea typeface="+mn-ea"/>
              <a:cs typeface="+mn-cs"/>
            </a:endParaRPr>
          </a:p>
          <a:p>
            <a:pPr lvl="0"/>
            <a:r>
              <a:rPr lang="es-MX" sz="1200" i="1" kern="1200" dirty="0" err="1" smtClean="0">
                <a:solidFill>
                  <a:schemeClr val="tx1"/>
                </a:solidFill>
                <a:effectLst/>
                <a:latin typeface="+mn-lt"/>
                <a:ea typeface="+mn-ea"/>
                <a:cs typeface="+mn-cs"/>
              </a:rPr>
              <a:t>Prayer</a:t>
            </a:r>
            <a:r>
              <a:rPr lang="es-MX" sz="1200" i="1" kern="1200" dirty="0" smtClean="0">
                <a:solidFill>
                  <a:schemeClr val="tx1"/>
                </a:solidFill>
                <a:effectLst/>
                <a:latin typeface="+mn-lt"/>
                <a:ea typeface="+mn-ea"/>
                <a:cs typeface="+mn-cs"/>
              </a:rPr>
              <a:t> and </a:t>
            </a:r>
            <a:r>
              <a:rPr lang="es-MX" sz="1200" i="1" kern="1200" dirty="0" err="1" smtClean="0">
                <a:solidFill>
                  <a:schemeClr val="tx1"/>
                </a:solidFill>
                <a:effectLst/>
                <a:latin typeface="+mn-lt"/>
                <a:ea typeface="+mn-ea"/>
                <a:cs typeface="+mn-cs"/>
              </a:rPr>
              <a:t>Love</a:t>
            </a:r>
            <a:r>
              <a:rPr lang="es-MX" sz="1200" i="1" kern="1200" dirty="0" smtClean="0">
                <a:solidFill>
                  <a:schemeClr val="tx1"/>
                </a:solidFill>
                <a:effectLst/>
                <a:latin typeface="+mn-lt"/>
                <a:ea typeface="+mn-ea"/>
                <a:cs typeface="+mn-cs"/>
              </a:rPr>
              <a:t> </a:t>
            </a:r>
            <a:r>
              <a:rPr lang="es-MX" sz="1200" i="1" kern="1200" dirty="0" err="1" smtClean="0">
                <a:solidFill>
                  <a:schemeClr val="tx1"/>
                </a:solidFill>
                <a:effectLst/>
                <a:latin typeface="+mn-lt"/>
                <a:ea typeface="+mn-ea"/>
                <a:cs typeface="+mn-cs"/>
              </a:rPr>
              <a:t>Saves</a:t>
            </a:r>
            <a:r>
              <a:rPr lang="es-MX" sz="1200" kern="1200" dirty="0" smtClean="0">
                <a:solidFill>
                  <a:schemeClr val="tx1"/>
                </a:solidFill>
                <a:effectLst/>
                <a:latin typeface="+mn-lt"/>
                <a:ea typeface="+mn-ea"/>
                <a:cs typeface="+mn-cs"/>
              </a:rPr>
              <a:t> (La oración y el amor salvan) por </a:t>
            </a:r>
            <a:r>
              <a:rPr lang="es-MX" sz="1200" kern="1200" dirty="0" err="1" smtClean="0">
                <a:solidFill>
                  <a:schemeClr val="tx1"/>
                </a:solidFill>
                <a:effectLst/>
                <a:latin typeface="+mn-lt"/>
                <a:ea typeface="+mn-ea"/>
                <a:cs typeface="+mn-cs"/>
              </a:rPr>
              <a:t>Dorothy</a:t>
            </a:r>
            <a:r>
              <a:rPr lang="es-MX" sz="1200" kern="1200" dirty="0" smtClean="0">
                <a:solidFill>
                  <a:schemeClr val="tx1"/>
                </a:solidFill>
                <a:effectLst/>
                <a:latin typeface="+mn-lt"/>
                <a:ea typeface="+mn-ea"/>
                <a:cs typeface="+mn-cs"/>
              </a:rPr>
              <a:t> </a:t>
            </a:r>
            <a:r>
              <a:rPr lang="es-MX" sz="1200" kern="1200" dirty="0" err="1" smtClean="0">
                <a:solidFill>
                  <a:schemeClr val="tx1"/>
                </a:solidFill>
                <a:effectLst/>
                <a:latin typeface="+mn-lt"/>
                <a:ea typeface="+mn-ea"/>
                <a:cs typeface="+mn-cs"/>
              </a:rPr>
              <a:t>Eaton</a:t>
            </a:r>
            <a:r>
              <a:rPr lang="es-MX" sz="1200" kern="1200" dirty="0" smtClean="0">
                <a:solidFill>
                  <a:schemeClr val="tx1"/>
                </a:solidFill>
                <a:effectLst/>
                <a:latin typeface="+mn-lt"/>
                <a:ea typeface="+mn-ea"/>
                <a:cs typeface="+mn-cs"/>
              </a:rPr>
              <a:t> Watts —un recurso para padres para que oren por sus hijos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38</a:t>
            </a:fld>
            <a:endParaRPr lang="en-US"/>
          </a:p>
        </p:txBody>
      </p:sp>
    </p:spTree>
    <p:extLst>
      <p:ext uri="{BB962C8B-B14F-4D97-AF65-F5344CB8AC3E}">
        <p14:creationId xmlns:p14="http://schemas.microsoft.com/office/powerpoint/2010/main" val="1599992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9275" y="323850"/>
            <a:ext cx="2286000" cy="1714500"/>
          </a:xfrm>
        </p:spPr>
      </p:sp>
      <p:sp>
        <p:nvSpPr>
          <p:cNvPr id="3" name="Notes Placeholder 2"/>
          <p:cNvSpPr>
            <a:spLocks noGrp="1"/>
          </p:cNvSpPr>
          <p:nvPr>
            <p:ph type="body" idx="1"/>
          </p:nvPr>
        </p:nvSpPr>
        <p:spPr>
          <a:xfrm>
            <a:off x="332656" y="2123728"/>
            <a:ext cx="6192688" cy="6334472"/>
          </a:xfrm>
        </p:spPr>
        <p:txBody>
          <a:bodyPr numCol="2">
            <a:normAutofit/>
          </a:bodyPr>
          <a:lstStyle/>
          <a:p>
            <a:pPr lvl="0"/>
            <a:r>
              <a:rPr lang="es-MX" sz="1200" b="1" kern="1200" dirty="0" smtClean="0">
                <a:solidFill>
                  <a:schemeClr val="tx1"/>
                </a:solidFill>
                <a:effectLst/>
                <a:latin typeface="+mn-lt"/>
                <a:ea typeface="+mn-ea"/>
                <a:cs typeface="+mn-cs"/>
              </a:rPr>
              <a:t> Oradores profesionales de seminarios para adolescentes:   </a:t>
            </a:r>
            <a:endParaRPr lang="en-US" dirty="0" smtClean="0">
              <a:effectLst/>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Consejero sobre abuso de sustancias dañinas que hable acerca de problemas de consumo de drogas y bebidas alcohólicas </a:t>
            </a:r>
            <a:endParaRPr lang="en-US" dirty="0" smtClean="0">
              <a:effectLst/>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Oficial de policía que hable acerca de ideas sobre defensa personal </a:t>
            </a:r>
            <a:endParaRPr lang="en-US" dirty="0" smtClean="0">
              <a:effectLst/>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Trabajadora social de crisis de embarazo, que hable sobre el aborto </a:t>
            </a:r>
            <a:endParaRPr lang="en-US" dirty="0" smtClean="0">
              <a:effectLst/>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Médico que hable acerca de las enfermedades transmitidas sexualmente </a:t>
            </a:r>
            <a:endParaRPr lang="en-US" dirty="0" smtClean="0">
              <a:effectLst/>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Trabajadora social que hable sobre la violencia en las citas entre parejas </a:t>
            </a:r>
            <a:endParaRPr lang="en-US" dirty="0" smtClean="0">
              <a:effectLst/>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Consejero que hable acerca de vencer el dolor experimentado desde la niñez</a:t>
            </a:r>
            <a:endParaRPr lang="en-US" dirty="0">
              <a:effectLst/>
            </a:endParaRPr>
          </a:p>
        </p:txBody>
      </p:sp>
      <p:sp>
        <p:nvSpPr>
          <p:cNvPr id="4" name="Slide Number Placeholder 3"/>
          <p:cNvSpPr>
            <a:spLocks noGrp="1"/>
          </p:cNvSpPr>
          <p:nvPr>
            <p:ph type="sldNum" sz="quarter" idx="10"/>
          </p:nvPr>
        </p:nvSpPr>
        <p:spPr/>
        <p:txBody>
          <a:bodyPr/>
          <a:lstStyle/>
          <a:p>
            <a:fld id="{E5755F6F-CACA-4919-99D1-9647165E3EF5}" type="slidenum">
              <a:rPr lang="en-US" smtClean="0"/>
              <a:pPr/>
              <a:t>39</a:t>
            </a:fld>
            <a:endParaRPr lang="en-US"/>
          </a:p>
        </p:txBody>
      </p:sp>
    </p:spTree>
    <p:extLst>
      <p:ext uri="{BB962C8B-B14F-4D97-AF65-F5344CB8AC3E}">
        <p14:creationId xmlns:p14="http://schemas.microsoft.com/office/powerpoint/2010/main" val="121248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5538" y="468313"/>
            <a:ext cx="4572000" cy="3429000"/>
          </a:xfrm>
        </p:spPr>
      </p:sp>
      <p:sp>
        <p:nvSpPr>
          <p:cNvPr id="3" name="Notes Placeholder 2"/>
          <p:cNvSpPr>
            <a:spLocks noGrp="1"/>
          </p:cNvSpPr>
          <p:nvPr>
            <p:ph type="body" idx="1"/>
          </p:nvPr>
        </p:nvSpPr>
        <p:spPr>
          <a:xfrm>
            <a:off x="685800" y="3995936"/>
            <a:ext cx="5486400" cy="4462264"/>
          </a:xfrm>
        </p:spPr>
        <p:txBody>
          <a:bodyPr>
            <a:noAutofit/>
          </a:bodyPr>
          <a:lstStyle/>
          <a:p>
            <a:r>
              <a:rPr lang="es-MX" sz="1200" b="1" kern="1200" dirty="0" smtClean="0">
                <a:solidFill>
                  <a:schemeClr val="tx1"/>
                </a:solidFill>
                <a:effectLst/>
                <a:latin typeface="+mn-lt"/>
                <a:ea typeface="+mn-ea"/>
                <a:cs typeface="+mn-cs"/>
              </a:rPr>
              <a:t>FISICAMENTE </a:t>
            </a:r>
          </a:p>
          <a:p>
            <a:r>
              <a:rPr lang="es-MX" sz="1200" kern="1200" dirty="0" smtClean="0">
                <a:solidFill>
                  <a:schemeClr val="tx1"/>
                </a:solidFill>
                <a:effectLst/>
                <a:latin typeface="+mn-lt"/>
                <a:ea typeface="+mn-ea"/>
                <a:cs typeface="+mn-cs"/>
              </a:rPr>
              <a:t>Muchos cambios físicos ocurren en el cuerpo de la adolescente. Los períodos hormonales, mensuales o esporádicos, ejercen un gran impacto en su vida diaria. Para algunas jovencitas puede empezar a ocurrir desde los nueve o diez años; para otras, hasta bien entrados sus años adolescentes. Sin importar a qué edad ocurra lo anterior, el impacto de las hormonas, sentimientos y emociones, las impelen a nuevos pensamientos y sentimientos. La vida no vuelve nunca a ser la misma. Se hacen presentes oscilaciones emocionales de las cuales ellas no están conscientes.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Todos estos cambios despiertan naturalmente su curiosidad acerca del sexo. Se puede añadir a esta curiosidad la presión de parte de compañeras de su edad y de los medios de comunicación para actuar, vestirse y “ser sexy”. Como resultado de estas y otras presiones, su apariencia, prendas de vestir, y su cuerpo mismo, se convierten en un enfoque muy importante y, muy frecuentemente, en el más grande de su vida, lo que a veces la consume toda.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Un ochenta por ciento de las mujeres jóvenes no están satisfechas con su apariencia personal. No están satisfechas con su cuerpo, y de alguna manera sienten que son feas. Las Estadísticas Nacionales de Anorexia informan que entre el 40 y el 50 por ciento de las chicas de escuela secundaria están bajo una rigurosa dieta. La insatisfacción con su cuerpo comienza desde muy temprano en la vida. El mismo estudio informa que el cincuenta por ciento de las adolescentes, entre los 13 y los 15 años, creen que tienen sobrepeso.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5755F6F-CACA-4919-99D1-9647165E3EF5}" type="slidenum">
              <a:rPr lang="en-US" smtClean="0"/>
              <a:pPr/>
              <a:t>4</a:t>
            </a:fld>
            <a:endParaRPr lang="en-US"/>
          </a:p>
        </p:txBody>
      </p:sp>
    </p:spTree>
    <p:extLst>
      <p:ext uri="{BB962C8B-B14F-4D97-AF65-F5344CB8AC3E}">
        <p14:creationId xmlns:p14="http://schemas.microsoft.com/office/powerpoint/2010/main" val="27471750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smtClean="0">
                <a:solidFill>
                  <a:schemeClr val="tx1"/>
                </a:solidFill>
                <a:effectLst/>
                <a:latin typeface="+mn-lt"/>
                <a:ea typeface="+mn-ea"/>
                <a:cs typeface="+mn-cs"/>
              </a:rPr>
              <a:t>4. </a:t>
            </a:r>
            <a:r>
              <a:rPr lang="es-MX" sz="1200" b="1" kern="1200" dirty="0" smtClean="0">
                <a:solidFill>
                  <a:schemeClr val="tx1"/>
                </a:solidFill>
                <a:effectLst/>
                <a:latin typeface="+mn-lt"/>
                <a:ea typeface="+mn-ea"/>
                <a:cs typeface="+mn-cs"/>
              </a:rPr>
              <a:t>Temas de seminarios para los padres: </a:t>
            </a:r>
            <a:endParaRPr lang="en-US" dirty="0" smtClean="0">
              <a:effectLst/>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Para entender los medios sociales: Facebook, Twitter, </a:t>
            </a:r>
            <a:r>
              <a:rPr lang="es-MX" sz="1200" kern="1200" dirty="0" err="1" smtClean="0">
                <a:solidFill>
                  <a:schemeClr val="tx1"/>
                </a:solidFill>
                <a:effectLst/>
                <a:latin typeface="+mn-lt"/>
                <a:ea typeface="+mn-ea"/>
                <a:cs typeface="+mn-cs"/>
              </a:rPr>
              <a:t>Foursquare</a:t>
            </a:r>
            <a:r>
              <a:rPr lang="es-MX" sz="1200" kern="1200" dirty="0" smtClean="0">
                <a:solidFill>
                  <a:schemeClr val="tx1"/>
                </a:solidFill>
                <a:effectLst/>
                <a:latin typeface="+mn-lt"/>
                <a:ea typeface="+mn-ea"/>
                <a:cs typeface="+mn-cs"/>
              </a:rPr>
              <a:t>, etc.</a:t>
            </a:r>
            <a:endParaRPr lang="en-US" dirty="0" smtClean="0">
              <a:effectLst/>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Formación moral de los hijos en un mundo de clasificación X</a:t>
            </a:r>
            <a:endParaRPr lang="en-US" dirty="0" smtClean="0">
              <a:effectLst/>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Para hablar con tu hija acerca de muchachos, belleza y valentía </a:t>
            </a:r>
            <a:endParaRPr lang="en-US" dirty="0" smtClean="0">
              <a:effectLst/>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Cómo guiar a tu hija en su búsqueda de Míster Correcto </a:t>
            </a:r>
            <a:endParaRPr lang="en-US" dirty="0" smtClean="0">
              <a:effectLst/>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Cómo ayudar a tu hija a encarar el noviazgo </a:t>
            </a:r>
            <a:endParaRPr lang="en-US" dirty="0" smtClean="0">
              <a:effectLst/>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Comprensión de la depresión adolescente </a:t>
            </a:r>
            <a:endParaRPr lang="en-US" dirty="0" smtClean="0">
              <a:effectLst/>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Alertas ante el acoso y la intimidación y qué hacer si tu adolescente es una víctima o acosador </a:t>
            </a:r>
            <a:endParaRPr lang="en-US" dirty="0" smtClean="0">
              <a:effectLst/>
            </a:endParaRPr>
          </a:p>
          <a:p>
            <a:pPr marL="171450" lvl="0" indent="-171450">
              <a:buFont typeface="Arial" panose="020B0604020202020204" pitchFamily="34" charset="0"/>
              <a:buChar char="•"/>
            </a:pPr>
            <a:r>
              <a:rPr lang="es-MX" sz="1200" kern="1200" dirty="0" smtClean="0">
                <a:solidFill>
                  <a:schemeClr val="tx1"/>
                </a:solidFill>
                <a:effectLst/>
                <a:latin typeface="+mn-lt"/>
                <a:ea typeface="+mn-ea"/>
                <a:cs typeface="+mn-cs"/>
              </a:rPr>
              <a:t>Cómo ayudar a tus hijos a conectarse con Dios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40</a:t>
            </a:fld>
            <a:endParaRPr lang="en-US"/>
          </a:p>
        </p:txBody>
      </p:sp>
    </p:spTree>
    <p:extLst>
      <p:ext uri="{BB962C8B-B14F-4D97-AF65-F5344CB8AC3E}">
        <p14:creationId xmlns:p14="http://schemas.microsoft.com/office/powerpoint/2010/main" val="18722853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lvl="0"/>
            <a:endParaRPr lang="en-US" sz="1200" kern="1200" dirty="0" smtClean="0">
              <a:solidFill>
                <a:schemeClr val="tx1"/>
              </a:solidFill>
              <a:effectLst/>
              <a:latin typeface="+mn-lt"/>
              <a:ea typeface="+mn-ea"/>
              <a:cs typeface="+mn-cs"/>
            </a:endParaRPr>
          </a:p>
          <a:p>
            <a:pPr lvl="0"/>
            <a:r>
              <a:rPr lang="es-MX" sz="1200" b="1" kern="1200" dirty="0" smtClean="0">
                <a:solidFill>
                  <a:schemeClr val="tx1"/>
                </a:solidFill>
                <a:effectLst/>
                <a:latin typeface="+mn-lt"/>
                <a:ea typeface="+mn-ea"/>
                <a:cs typeface="+mn-cs"/>
              </a:rPr>
              <a:t>5. Actividades a realizar por adolescentes:  </a:t>
            </a:r>
          </a:p>
          <a:p>
            <a:pPr lvl="0"/>
            <a:r>
              <a:rPr lang="es-MX" sz="1200" kern="1200" dirty="0" smtClean="0">
                <a:solidFill>
                  <a:schemeClr val="tx1"/>
                </a:solidFill>
                <a:effectLst/>
                <a:latin typeface="+mn-lt"/>
                <a:ea typeface="+mn-ea"/>
                <a:cs typeface="+mn-cs"/>
              </a:rPr>
              <a:t>Organizar un banquete para padres o miembros ancianos de la iglesia.</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Adoptar una abuela.</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Planificar un servicio en la iglesia.</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Ayudar a planificar el Día de Oración de Ministerio de la Mujer y el Día de Énfasis de Ministerio de la Mujer en la iglesia local. </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Planificar una merienda de princesas para niñas pequeñas e invitar a las adolescentes a ayudar.</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Planificar un viaje misionero, no necesariamente a otro país. Puede ser para ayudar en un comedor de beneficencia o en cualquiera otra organización local de servicio en donde las personas jóvenes pueden prestar servicios voluntarios. </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Todos los niños pueden tener una noche especial para ellos. La gente puede traer sus niños a la iglesia y las adolescentes pueden planificar actividades para ellos. </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Involucra a las adolescentes en las actividades de la Escuela Bíblica de Vacaciones. </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Organiza una “fiesta de latas” en la que las adolescentes colecten latas de sopa para contribuir a algún almacén de alimentos para donaciones. </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Conecta a las adolescentes con personas mayores que necesiten ayuda para aprender a usar sus computadoras, manejar los medios sociales, o ayuda con cualquier tipo de tecnología que las adolescentes usan a diario.  </a:t>
            </a:r>
            <a:endParaRPr lang="en-US" sz="1200" kern="1200" dirty="0" smtClean="0">
              <a:solidFill>
                <a:schemeClr val="tx1"/>
              </a:solidFill>
              <a:effectLst/>
              <a:latin typeface="+mn-lt"/>
              <a:ea typeface="+mn-ea"/>
              <a:cs typeface="+mn-cs"/>
            </a:endParaRPr>
          </a:p>
          <a:p>
            <a:pPr lvl="0"/>
            <a:r>
              <a:rPr lang="es-MX" sz="1200" kern="1200" dirty="0" smtClean="0">
                <a:solidFill>
                  <a:schemeClr val="tx1"/>
                </a:solidFill>
                <a:effectLst/>
                <a:latin typeface="+mn-lt"/>
                <a:ea typeface="+mn-ea"/>
                <a:cs typeface="+mn-cs"/>
              </a:rPr>
              <a:t>Crea un </a:t>
            </a:r>
            <a:r>
              <a:rPr lang="es-MX" sz="1200" i="1" kern="1200" dirty="0" smtClean="0">
                <a:solidFill>
                  <a:schemeClr val="tx1"/>
                </a:solidFill>
                <a:effectLst/>
                <a:latin typeface="+mn-lt"/>
                <a:ea typeface="+mn-ea"/>
                <a:cs typeface="+mn-cs"/>
              </a:rPr>
              <a:t>blog</a:t>
            </a:r>
            <a:r>
              <a:rPr lang="es-MX" sz="1200" kern="1200" dirty="0" smtClean="0">
                <a:solidFill>
                  <a:schemeClr val="tx1"/>
                </a:solidFill>
                <a:effectLst/>
                <a:latin typeface="+mn-lt"/>
                <a:ea typeface="+mn-ea"/>
                <a:cs typeface="+mn-cs"/>
              </a:rPr>
              <a:t>, o diario electrónico para tu grupo de adolescentes y pide a las chicas que tomen su turno para publicar en él. Desafíalas a usar este </a:t>
            </a:r>
            <a:r>
              <a:rPr lang="es-MX" sz="1200" i="1" kern="1200" dirty="0" smtClean="0">
                <a:solidFill>
                  <a:schemeClr val="tx1"/>
                </a:solidFill>
                <a:effectLst/>
                <a:latin typeface="+mn-lt"/>
                <a:ea typeface="+mn-ea"/>
                <a:cs typeface="+mn-cs"/>
              </a:rPr>
              <a:t>blog</a:t>
            </a:r>
            <a:r>
              <a:rPr lang="es-MX" sz="1200" kern="1200" dirty="0" smtClean="0">
                <a:solidFill>
                  <a:schemeClr val="tx1"/>
                </a:solidFill>
                <a:effectLst/>
                <a:latin typeface="+mn-lt"/>
                <a:ea typeface="+mn-ea"/>
                <a:cs typeface="+mn-cs"/>
              </a:rPr>
              <a:t> con propósitos misioneros, subiendo en él materiales estilo devocional que ayuden a otras personas jóvenes a conectarse con Dios y a aprender cómo Dios puede ser parte de su vida diaria. </a:t>
            </a:r>
            <a:endParaRPr lang="en-US" sz="1200" kern="1200" dirty="0" smtClean="0">
              <a:solidFill>
                <a:schemeClr val="tx1"/>
              </a:solidFill>
              <a:effectLst/>
              <a:latin typeface="+mn-lt"/>
              <a:ea typeface="+mn-ea"/>
              <a:cs typeface="+mn-cs"/>
            </a:endParaRPr>
          </a:p>
          <a:p>
            <a:pPr marL="344488" indent="-119063">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41</a:t>
            </a:fld>
            <a:endParaRPr lang="en-US"/>
          </a:p>
        </p:txBody>
      </p:sp>
    </p:spTree>
    <p:extLst>
      <p:ext uri="{BB962C8B-B14F-4D97-AF65-F5344CB8AC3E}">
        <p14:creationId xmlns:p14="http://schemas.microsoft.com/office/powerpoint/2010/main" val="10515279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MX"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lvl="0"/>
            <a:r>
              <a:rPr lang="es-MX" sz="1200" b="1" i="1" kern="1200" dirty="0" smtClean="0">
                <a:solidFill>
                  <a:schemeClr val="tx1"/>
                </a:solidFill>
                <a:effectLst/>
                <a:latin typeface="+mn-lt"/>
                <a:ea typeface="+mn-ea"/>
                <a:cs typeface="+mn-cs"/>
              </a:rPr>
              <a:t>Comunicación a su manera</a:t>
            </a:r>
            <a:endParaRPr lang="en-US" dirty="0" smtClean="0">
              <a:effectLst/>
            </a:endParaRPr>
          </a:p>
          <a:p>
            <a:r>
              <a:rPr lang="es-MX"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b="1" kern="1200" dirty="0" smtClean="0">
                <a:solidFill>
                  <a:schemeClr val="tx1"/>
                </a:solidFill>
                <a:effectLst/>
                <a:latin typeface="+mn-lt"/>
                <a:ea typeface="+mn-ea"/>
                <a:cs typeface="+mn-cs"/>
              </a:rPr>
              <a:t>Utiliza sus propias formas de comunicación a fin de que te puedan “escuchar” mejor. </a:t>
            </a:r>
            <a:r>
              <a:rPr lang="es-MX" sz="1200" kern="1200" dirty="0" smtClean="0">
                <a:solidFill>
                  <a:schemeClr val="tx1"/>
                </a:solidFill>
                <a:effectLst/>
                <a:latin typeface="+mn-lt"/>
                <a:ea typeface="+mn-ea"/>
                <a:cs typeface="+mn-cs"/>
              </a:rPr>
              <a:t>La mayoría de las mujeres jóvenes de hoy no tienen una sola área de su vida que no esté conectada con la tecnología y mayormente con sus teléfonos. Pueden navegar en la Internet, publicar en Facebook, grabar videos y cargarlos en YouTube, tomar fotografías y subirlos a la red, escribir en su </a:t>
            </a:r>
            <a:r>
              <a:rPr lang="es-MX" sz="1200" i="1" kern="1200" dirty="0" smtClean="0">
                <a:solidFill>
                  <a:schemeClr val="tx1"/>
                </a:solidFill>
                <a:effectLst/>
                <a:latin typeface="+mn-lt"/>
                <a:ea typeface="+mn-ea"/>
                <a:cs typeface="+mn-cs"/>
              </a:rPr>
              <a:t>blog, </a:t>
            </a:r>
            <a:r>
              <a:rPr lang="es-MX" sz="1200" kern="1200" dirty="0" smtClean="0">
                <a:solidFill>
                  <a:schemeClr val="tx1"/>
                </a:solidFill>
                <a:effectLst/>
                <a:latin typeface="+mn-lt"/>
                <a:ea typeface="+mn-ea"/>
                <a:cs typeface="+mn-cs"/>
              </a:rPr>
              <a:t>enviar mensajes de texto, encontrar restaurantes y centros comerciales, descargar música y guardarlo todo en su teléfono, mirar televisión y encontrar su camino atravesando toda la ciudad, todo esto a través de su teléfono celular. Aprovecha esta tecnología como otro medio de comunicarte con ellas. </a:t>
            </a:r>
            <a:endParaRPr lang="en-US" sz="1200" kern="1200" dirty="0" smtClean="0">
              <a:solidFill>
                <a:schemeClr val="tx1"/>
              </a:solidFill>
              <a:effectLst/>
              <a:latin typeface="+mn-lt"/>
              <a:ea typeface="+mn-ea"/>
              <a:cs typeface="+mn-cs"/>
            </a:endParaRPr>
          </a:p>
          <a:p>
            <a:pPr lvl="0"/>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42</a:t>
            </a:fld>
            <a:endParaRPr lang="en-US"/>
          </a:p>
        </p:txBody>
      </p:sp>
    </p:spTree>
    <p:extLst>
      <p:ext uri="{BB962C8B-B14F-4D97-AF65-F5344CB8AC3E}">
        <p14:creationId xmlns:p14="http://schemas.microsoft.com/office/powerpoint/2010/main" val="17276715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MX" sz="1200" b="1" kern="1200" dirty="0" smtClean="0">
                <a:solidFill>
                  <a:schemeClr val="tx1"/>
                </a:solidFill>
                <a:effectLst/>
                <a:latin typeface="+mn-lt"/>
                <a:ea typeface="+mn-ea"/>
                <a:cs typeface="+mn-cs"/>
              </a:rPr>
              <a:t>Conclusión</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b="1" kern="1200" dirty="0" smtClean="0">
                <a:solidFill>
                  <a:schemeClr val="tx1"/>
                </a:solidFill>
                <a:effectLst/>
                <a:latin typeface="+mn-lt"/>
                <a:ea typeface="+mn-ea"/>
                <a:cs typeface="+mn-cs"/>
              </a:rPr>
              <a:t>Al planificar actividades para las jóvenes, es nuestra responsabilidad reconocer sus necesidades principales y crear entonces programas que puedan satisfacer esas necesidades y ayudar a estas chicas a crecer y desarrollarse hacia la adultez cristiana madura.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b="1" kern="1200" dirty="0" smtClean="0">
                <a:solidFill>
                  <a:schemeClr val="tx1"/>
                </a:solidFill>
                <a:effectLst/>
                <a:latin typeface="+mn-lt"/>
                <a:ea typeface="+mn-ea"/>
                <a:cs typeface="+mn-cs"/>
              </a:rPr>
              <a:t>Úsalas, sé mentora para ellas. Provee en favor de sus necesidades. Ayúdalas a descubrir y usar sus dones, talentos y pasiones en el ministerio. Pero todavía más importante, ayúdalas a descubrir en qué forma la Biblia, Dios y el vivir una vida cristiana, es relevante en su vida y en sus elecciones diarias.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43</a:t>
            </a:fld>
            <a:endParaRPr lang="en-US"/>
          </a:p>
        </p:txBody>
      </p:sp>
    </p:spTree>
    <p:extLst>
      <p:ext uri="{BB962C8B-B14F-4D97-AF65-F5344CB8AC3E}">
        <p14:creationId xmlns:p14="http://schemas.microsoft.com/office/powerpoint/2010/main" val="9431160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MX" sz="1200" b="1" kern="1200" dirty="0" smtClean="0">
                <a:solidFill>
                  <a:schemeClr val="tx1"/>
                </a:solidFill>
                <a:effectLst/>
                <a:latin typeface="+mn-lt"/>
                <a:ea typeface="+mn-ea"/>
                <a:cs typeface="+mn-cs"/>
              </a:rPr>
              <a:t>Úsalas, sé mentora para ellas. Provee en favor de sus necesidades. Ayúdalas a descubrir y usar sus dones, talentos y pasiones en el ministerio. Pero todavía más importante, ayúdalas a descubrir en qué forma la Biblia, Dios y el vivir una vida cristiana, es relevante en su vida y en sus elecciones diarias.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5755F6F-CACA-4919-99D1-9647165E3EF5}" type="slidenum">
              <a:rPr lang="en-US" smtClean="0"/>
              <a:pPr/>
              <a:t>44</a:t>
            </a:fld>
            <a:endParaRPr lang="en-US"/>
          </a:p>
        </p:txBody>
      </p:sp>
    </p:spTree>
    <p:extLst>
      <p:ext uri="{BB962C8B-B14F-4D97-AF65-F5344CB8AC3E}">
        <p14:creationId xmlns:p14="http://schemas.microsoft.com/office/powerpoint/2010/main" val="1256329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5538" y="468313"/>
            <a:ext cx="4572000" cy="3429000"/>
          </a:xfrm>
        </p:spPr>
      </p:sp>
      <p:sp>
        <p:nvSpPr>
          <p:cNvPr id="3" name="Notes Placeholder 2"/>
          <p:cNvSpPr>
            <a:spLocks noGrp="1"/>
          </p:cNvSpPr>
          <p:nvPr>
            <p:ph type="body" idx="1"/>
          </p:nvPr>
        </p:nvSpPr>
        <p:spPr>
          <a:xfrm>
            <a:off x="685800" y="3995936"/>
            <a:ext cx="5486400" cy="4462264"/>
          </a:xfrm>
        </p:spPr>
        <p:txBody>
          <a:bodyPr>
            <a:noAutofit/>
          </a:bodyPr>
          <a:lstStyle/>
          <a:p>
            <a:pPr lvl="0"/>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5</a:t>
            </a:fld>
            <a:endParaRPr lang="en-US"/>
          </a:p>
        </p:txBody>
      </p:sp>
    </p:spTree>
    <p:extLst>
      <p:ext uri="{BB962C8B-B14F-4D97-AF65-F5344CB8AC3E}">
        <p14:creationId xmlns:p14="http://schemas.microsoft.com/office/powerpoint/2010/main" val="3119640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5538" y="468313"/>
            <a:ext cx="4572000" cy="3429000"/>
          </a:xfrm>
        </p:spPr>
      </p:sp>
      <p:sp>
        <p:nvSpPr>
          <p:cNvPr id="3" name="Notes Placeholder 2"/>
          <p:cNvSpPr>
            <a:spLocks noGrp="1"/>
          </p:cNvSpPr>
          <p:nvPr>
            <p:ph type="body" idx="1"/>
          </p:nvPr>
        </p:nvSpPr>
        <p:spPr>
          <a:xfrm>
            <a:off x="685800" y="3995936"/>
            <a:ext cx="5486400" cy="4462264"/>
          </a:xfrm>
        </p:spPr>
        <p:txBody>
          <a:bodyPr>
            <a:noAutofit/>
          </a:bodyPr>
          <a:lstStyle/>
          <a:p>
            <a:r>
              <a:rPr lang="es-MX" sz="1200" kern="1200" dirty="0" smtClean="0">
                <a:solidFill>
                  <a:schemeClr val="tx1"/>
                </a:solidFill>
                <a:effectLst/>
                <a:latin typeface="+mn-lt"/>
                <a:ea typeface="+mn-ea"/>
                <a:cs typeface="+mn-cs"/>
              </a:rPr>
              <a:t>B. PERSONALIDAD Y</a:t>
            </a:r>
            <a:r>
              <a:rPr lang="es-MX" sz="1200" kern="1200" baseline="0" dirty="0" smtClean="0">
                <a:solidFill>
                  <a:schemeClr val="tx1"/>
                </a:solidFill>
                <a:effectLst/>
                <a:latin typeface="+mn-lt"/>
                <a:ea typeface="+mn-ea"/>
                <a:cs typeface="+mn-cs"/>
              </a:rPr>
              <a:t> ACTITUDES </a:t>
            </a:r>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Ya para sus años de adolescentes, muchas jovencitas han comenzado a elegir las situaciones y experiencias de las que gozan más —la lectura de un buen libro en algún rinconcito tranquilo, la ruidosa actividad de una fiesta, actividades atléticas, etc. Están descubriendo quiénes son y están a la expectativa nuevas experiencias. Deciden ahora en forma más intencional qué es lo que les gusta y no les gusta y qué es lo quieren ser.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Al mismo tiempo, enfrentan la diaria batalla entre el sentirse dueñas de sí mismas y sentirse tontas y sin valor alguno. Las investigaciones han encontrado que mientras las jovencitas atraviesan por el periodo de la pubertad, disminuye su coeficiente intelectual, juntamente con su puntaje en matemáticas y ciencias. También se desploma su estima propia. Miran más hacia sus compañeras de edad que hacia sus padres al determinar sus valores, lo que les gusta, lo que les disgusta y en lo que van a participar. Este es un tiempo en que las adolescentes podrían tal vez actuar como si no les gustaran sus padres o no estuvieran contentas con las reglas de la familia. Es muy probable que sientan que sus padres “simplemente no las entienden”.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lvl="0"/>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6</a:t>
            </a:fld>
            <a:endParaRPr lang="en-US"/>
          </a:p>
        </p:txBody>
      </p:sp>
    </p:spTree>
    <p:extLst>
      <p:ext uri="{BB962C8B-B14F-4D97-AF65-F5344CB8AC3E}">
        <p14:creationId xmlns:p14="http://schemas.microsoft.com/office/powerpoint/2010/main" val="2098552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5538" y="468313"/>
            <a:ext cx="4572000" cy="3429000"/>
          </a:xfrm>
        </p:spPr>
      </p:sp>
      <p:sp>
        <p:nvSpPr>
          <p:cNvPr id="3" name="Notes Placeholder 2"/>
          <p:cNvSpPr>
            <a:spLocks noGrp="1"/>
          </p:cNvSpPr>
          <p:nvPr>
            <p:ph type="body" idx="1"/>
          </p:nvPr>
        </p:nvSpPr>
        <p:spPr>
          <a:xfrm>
            <a:off x="685800" y="3995936"/>
            <a:ext cx="5486400" cy="4462264"/>
          </a:xfrm>
        </p:spPr>
        <p:txBody>
          <a:bodyPr>
            <a:noAutofit/>
          </a:bodyPr>
          <a:lstStyle/>
          <a:p>
            <a:pPr lvl="0"/>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7</a:t>
            </a:fld>
            <a:endParaRPr lang="en-US"/>
          </a:p>
        </p:txBody>
      </p:sp>
    </p:spTree>
    <p:extLst>
      <p:ext uri="{BB962C8B-B14F-4D97-AF65-F5344CB8AC3E}">
        <p14:creationId xmlns:p14="http://schemas.microsoft.com/office/powerpoint/2010/main" val="3816551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5538" y="468313"/>
            <a:ext cx="4572000" cy="3429000"/>
          </a:xfrm>
        </p:spPr>
      </p:sp>
      <p:sp>
        <p:nvSpPr>
          <p:cNvPr id="3" name="Notes Placeholder 2"/>
          <p:cNvSpPr>
            <a:spLocks noGrp="1"/>
          </p:cNvSpPr>
          <p:nvPr>
            <p:ph type="body" idx="1"/>
          </p:nvPr>
        </p:nvSpPr>
        <p:spPr>
          <a:xfrm>
            <a:off x="685800" y="3995936"/>
            <a:ext cx="5486400" cy="4462264"/>
          </a:xfrm>
        </p:spPr>
        <p:txBody>
          <a:bodyPr>
            <a:noAutofit/>
          </a:bodyPr>
          <a:lstStyle/>
          <a:p>
            <a:r>
              <a:rPr lang="es-MX" sz="1200" kern="1200" dirty="0" smtClean="0">
                <a:solidFill>
                  <a:schemeClr val="tx1"/>
                </a:solidFill>
                <a:effectLst/>
                <a:latin typeface="+mn-lt"/>
                <a:ea typeface="+mn-ea"/>
                <a:cs typeface="+mn-cs"/>
              </a:rPr>
              <a:t>Una adolescente que ha experimentado abuso (sexual, físico o emocional) tendrá sentimientos de vergüenza, culpa, desesperanza y un agonizante sentido de inferioridad. Es menos probable que una jovencita que viva en un hogar en donde hay abuso físico, invite a su casa a otras personas, porque no quiere que alguien descubra lo que está ocurriendo en su hogar. Es posible que las jovencitas que han sido abusadas sexualmente se retraigan socialmente y aumenten mucho de peso (para hacerse no atractivas a los hombres), o busquen locamente a los hombres, durmiendo con cualquiera que les preste atención. Una chica abusada sexualmente tratará tal vez de hacerse invisible, para no ser notada, en un esfuerzo por evitar la atención, temiendo que alguien la critique o la trate mal.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Las personas jóvenes necesitan experimentar el sentido de pertenencia y, si no satisfacen esa necesidad de pertenencia en una relación saludable, probablemente estarán dispuestas a formar parte de cualquier grupo que las acepte, independientemente de las consecuencias. Una jovencita que trate de encajar en el ámbito social, no desea estar sin amigos, así que hará todo lo que se requiera para formar parte de un grupo de personas jóvenes, incluyendo tal vez conductas que sabe que son incorrectas, o que no las aprobarían sus padres o la iglesia. </a:t>
            </a:r>
            <a:endParaRPr lang="en-US" sz="1200" kern="1200" dirty="0" smtClean="0">
              <a:solidFill>
                <a:schemeClr val="tx1"/>
              </a:solidFill>
              <a:effectLst/>
              <a:latin typeface="+mn-lt"/>
              <a:ea typeface="+mn-ea"/>
              <a:cs typeface="+mn-cs"/>
            </a:endParaRPr>
          </a:p>
          <a:p>
            <a:r>
              <a:rPr lang="es-MX"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Discutan dentro de los grupos formas en que las personas jóvenes tratan de encuadrar dentro del grupo de sus compañeros y cuán importante es en esta edad su sentido de pertenencia.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Las adolescentes inseguras (y lo son en algún momento) son vulnerables al fracaso, el ridículo, a las actitudes de los padres o a cualquier rechazo del sexo opuesto. La suya es una edad de oscilaciones en la que pueden muy fácilmente sentirse avergonzadas, fácilmente provocadas al enojo y en la que, al día siguiente, pueden fácilmente insolentarse, tirarse en contra y herir a alguien más. Experimentan una profunda necesidad de cuadrar, de encontrar su lugar; temen el rechazo y aun la idea de no tener amigos. </a:t>
            </a:r>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8</a:t>
            </a:fld>
            <a:endParaRPr lang="en-US"/>
          </a:p>
        </p:txBody>
      </p:sp>
    </p:spTree>
    <p:extLst>
      <p:ext uri="{BB962C8B-B14F-4D97-AF65-F5344CB8AC3E}">
        <p14:creationId xmlns:p14="http://schemas.microsoft.com/office/powerpoint/2010/main" val="33274939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5538" y="468313"/>
            <a:ext cx="4572000" cy="3429000"/>
          </a:xfrm>
        </p:spPr>
      </p:sp>
      <p:sp>
        <p:nvSpPr>
          <p:cNvPr id="3" name="Notes Placeholder 2"/>
          <p:cNvSpPr>
            <a:spLocks noGrp="1"/>
          </p:cNvSpPr>
          <p:nvPr>
            <p:ph type="body" idx="1"/>
          </p:nvPr>
        </p:nvSpPr>
        <p:spPr>
          <a:xfrm>
            <a:off x="685800" y="3995936"/>
            <a:ext cx="5486400" cy="4462264"/>
          </a:xfrm>
        </p:spPr>
        <p:txBody>
          <a:bodyPr>
            <a:noAutofit/>
          </a:bodyPr>
          <a:lstStyle/>
          <a:p>
            <a:r>
              <a:rPr lang="es-MX" sz="1200" kern="1200" dirty="0" smtClean="0">
                <a:solidFill>
                  <a:schemeClr val="tx1"/>
                </a:solidFill>
                <a:effectLst/>
                <a:latin typeface="+mn-lt"/>
                <a:ea typeface="+mn-ea"/>
                <a:cs typeface="+mn-cs"/>
              </a:rPr>
              <a:t>Los puntos de interés en la vida de una jovencita de esta edad, en sus conversaciones, enfoque y vida social, son la belleza, sus cuerpos, y los muchachos. Gran parte de su mundo y recursos se gastan en embellecerse a sí mismas para hacerse especialmente atractivas ante un joven. Un gran porcentaje de muchachas de esta edad se vuelven activas sexualmente en sus años de adolescencia; y las estadísticas son las mismas para jovencitas que asisten a la iglesia y para las que no lo hacen.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La vida social de las adolescentes recibe también un poderoso impacto. El </a:t>
            </a:r>
            <a:r>
              <a:rPr lang="es-MX" sz="1200" kern="1200" dirty="0" err="1" smtClean="0">
                <a:solidFill>
                  <a:schemeClr val="tx1"/>
                </a:solidFill>
                <a:effectLst/>
                <a:latin typeface="+mn-lt"/>
                <a:ea typeface="+mn-ea"/>
                <a:cs typeface="+mn-cs"/>
              </a:rPr>
              <a:t>Pew</a:t>
            </a:r>
            <a:r>
              <a:rPr lang="es-MX" sz="1200" kern="1200" dirty="0" smtClean="0">
                <a:solidFill>
                  <a:schemeClr val="tx1"/>
                </a:solidFill>
                <a:effectLst/>
                <a:latin typeface="+mn-lt"/>
                <a:ea typeface="+mn-ea"/>
                <a:cs typeface="+mn-cs"/>
              </a:rPr>
              <a:t> </a:t>
            </a:r>
            <a:r>
              <a:rPr lang="es-MX" sz="1200" kern="1200" dirty="0" err="1" smtClean="0">
                <a:solidFill>
                  <a:schemeClr val="tx1"/>
                </a:solidFill>
                <a:effectLst/>
                <a:latin typeface="+mn-lt"/>
                <a:ea typeface="+mn-ea"/>
                <a:cs typeface="+mn-cs"/>
              </a:rPr>
              <a:t>Research</a:t>
            </a:r>
            <a:r>
              <a:rPr lang="es-MX" sz="1200" kern="1200" dirty="0" smtClean="0">
                <a:solidFill>
                  <a:schemeClr val="tx1"/>
                </a:solidFill>
                <a:effectLst/>
                <a:latin typeface="+mn-lt"/>
                <a:ea typeface="+mn-ea"/>
                <a:cs typeface="+mn-cs"/>
              </a:rPr>
              <a:t> Center encontró que el 90 por ciento de las adolescentes se maneja en línea y casi un 95 por ciento están involucradas en las redes sociales. Los teléfonos celulares de han convertido en un artículo básico y esencial para los adolescentes. Manejan en sus manos un instrumento que les permite enviar textos, enviar y recibir mensajes instantáneos, revisar a menudo Facebook, “tweet”, tomar fotografías y videos— y entonces enviarlos inmediatamente a través de la Internet o compartirlos a través de texto. Esto crea nuevos desafíos para una jovencita en desarrollo.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Como resultado, las chicas nunca saben cuándo alguien les va a tomar una fotografía o video y lo va a publicar por estos medios. Se vuelve muy importante para ellas la cantidad de “</a:t>
            </a:r>
            <a:r>
              <a:rPr lang="es-MX" sz="1200" kern="1200" dirty="0" err="1" smtClean="0">
                <a:solidFill>
                  <a:schemeClr val="tx1"/>
                </a:solidFill>
                <a:effectLst/>
                <a:latin typeface="+mn-lt"/>
                <a:ea typeface="+mn-ea"/>
                <a:cs typeface="+mn-cs"/>
              </a:rPr>
              <a:t>friends</a:t>
            </a:r>
            <a:r>
              <a:rPr lang="es-MX" sz="1200" kern="1200" dirty="0" smtClean="0">
                <a:solidFill>
                  <a:schemeClr val="tx1"/>
                </a:solidFill>
                <a:effectLst/>
                <a:latin typeface="+mn-lt"/>
                <a:ea typeface="+mn-ea"/>
                <a:cs typeface="+mn-cs"/>
              </a:rPr>
              <a:t> -amigos” o “</a:t>
            </a:r>
            <a:r>
              <a:rPr lang="es-MX" sz="1200" kern="1200" dirty="0" err="1" smtClean="0">
                <a:solidFill>
                  <a:schemeClr val="tx1"/>
                </a:solidFill>
                <a:effectLst/>
                <a:latin typeface="+mn-lt"/>
                <a:ea typeface="+mn-ea"/>
                <a:cs typeface="+mn-cs"/>
              </a:rPr>
              <a:t>likes</a:t>
            </a:r>
            <a:r>
              <a:rPr lang="es-MX" sz="1200" kern="1200" dirty="0" smtClean="0">
                <a:solidFill>
                  <a:schemeClr val="tx1"/>
                </a:solidFill>
                <a:effectLst/>
                <a:latin typeface="+mn-lt"/>
                <a:ea typeface="+mn-ea"/>
                <a:cs typeface="+mn-cs"/>
              </a:rPr>
              <a:t> -me gusta” que tengan en Facebook o los “</a:t>
            </a:r>
            <a:r>
              <a:rPr lang="es-MX" sz="1200" kern="1200" dirty="0" err="1" smtClean="0">
                <a:solidFill>
                  <a:schemeClr val="tx1"/>
                </a:solidFill>
                <a:effectLst/>
                <a:latin typeface="+mn-lt"/>
                <a:ea typeface="+mn-ea"/>
                <a:cs typeface="+mn-cs"/>
              </a:rPr>
              <a:t>followers</a:t>
            </a:r>
            <a:r>
              <a:rPr lang="es-MX" sz="1200" kern="1200" dirty="0" smtClean="0">
                <a:solidFill>
                  <a:schemeClr val="tx1"/>
                </a:solidFill>
                <a:effectLst/>
                <a:latin typeface="+mn-lt"/>
                <a:ea typeface="+mn-ea"/>
                <a:cs typeface="+mn-cs"/>
              </a:rPr>
              <a:t> -seguidores” que tengan en Twitter o en sus blogs o diarios electrónicos —creando así para ellas una sensación de valor e importancia.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s-MX" sz="1200" kern="1200" dirty="0" smtClean="0">
                <a:solidFill>
                  <a:schemeClr val="tx1"/>
                </a:solidFill>
                <a:effectLst/>
                <a:latin typeface="+mn-lt"/>
                <a:ea typeface="+mn-ea"/>
                <a:cs typeface="+mn-cs"/>
              </a:rPr>
              <a:t>Su vida social ya no está más relegada a juntarse con sus amigos y asistir a fiestas; es más bien una tarea de 24 horas, siete días a la semana, al “socializar” a través de los medios sociales y envío de textos.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755F6F-CACA-4919-99D1-9647165E3EF5}" type="slidenum">
              <a:rPr lang="en-US" smtClean="0"/>
              <a:pPr/>
              <a:t>9</a:t>
            </a:fld>
            <a:endParaRPr lang="en-US"/>
          </a:p>
        </p:txBody>
      </p:sp>
    </p:spTree>
    <p:extLst>
      <p:ext uri="{BB962C8B-B14F-4D97-AF65-F5344CB8AC3E}">
        <p14:creationId xmlns:p14="http://schemas.microsoft.com/office/powerpoint/2010/main" val="492403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DC597B7-FB5F-480A-A83C-C7A4B9C2AD3D}" type="datetimeFigureOut">
              <a:rPr lang="en-US" smtClean="0"/>
              <a:pPr/>
              <a:t>3/21/2017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0859B-F2CB-4E95-8423-24002918676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DC597B7-FB5F-480A-A83C-C7A4B9C2AD3D}" type="datetimeFigureOut">
              <a:rPr lang="en-US" smtClean="0"/>
              <a:pPr/>
              <a:t>3/21/2017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0859B-F2CB-4E95-8423-24002918676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DC597B7-FB5F-480A-A83C-C7A4B9C2AD3D}" type="datetimeFigureOut">
              <a:rPr lang="en-US" smtClean="0"/>
              <a:pPr/>
              <a:t>3/21/2017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0859B-F2CB-4E95-8423-24002918676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DC597B7-FB5F-480A-A83C-C7A4B9C2AD3D}" type="datetimeFigureOut">
              <a:rPr lang="en-US" smtClean="0"/>
              <a:pPr/>
              <a:t>3/21/2017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0859B-F2CB-4E95-8423-24002918676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DC597B7-FB5F-480A-A83C-C7A4B9C2AD3D}" type="datetimeFigureOut">
              <a:rPr lang="en-US" smtClean="0"/>
              <a:pPr/>
              <a:t>3/21/2017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20859B-F2CB-4E95-8423-24002918676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DC597B7-FB5F-480A-A83C-C7A4B9C2AD3D}" type="datetimeFigureOut">
              <a:rPr lang="en-US" smtClean="0"/>
              <a:pPr/>
              <a:t>3/21/2017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0859B-F2CB-4E95-8423-24002918676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DC597B7-FB5F-480A-A83C-C7A4B9C2AD3D}" type="datetimeFigureOut">
              <a:rPr lang="en-US" smtClean="0"/>
              <a:pPr/>
              <a:t>3/21/2017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D20859B-F2CB-4E95-8423-24002918676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DC597B7-FB5F-480A-A83C-C7A4B9C2AD3D}" type="datetimeFigureOut">
              <a:rPr lang="en-US" smtClean="0"/>
              <a:pPr/>
              <a:t>3/21/2017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20859B-F2CB-4E95-8423-24002918676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C597B7-FB5F-480A-A83C-C7A4B9C2AD3D}" type="datetimeFigureOut">
              <a:rPr lang="en-US" smtClean="0"/>
              <a:pPr/>
              <a:t>3/21/2017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20859B-F2CB-4E95-8423-24002918676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C597B7-FB5F-480A-A83C-C7A4B9C2AD3D}" type="datetimeFigureOut">
              <a:rPr lang="en-US" smtClean="0"/>
              <a:pPr/>
              <a:t>3/21/2017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0859B-F2CB-4E95-8423-24002918676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C597B7-FB5F-480A-A83C-C7A4B9C2AD3D}" type="datetimeFigureOut">
              <a:rPr lang="en-US" smtClean="0"/>
              <a:pPr/>
              <a:t>3/21/2017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20859B-F2CB-4E95-8423-24002918676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C597B7-FB5F-480A-A83C-C7A4B9C2AD3D}" type="datetimeFigureOut">
              <a:rPr lang="en-US" smtClean="0"/>
              <a:pPr/>
              <a:t>3/21/2017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20859B-F2CB-4E95-8423-24002918676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3.tiff"/></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4.tiff"/></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7.tiff"/></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tiff"/></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2.tiff"/></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emf"/><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4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1"/>
          <p:cNvSpPr txBox="1">
            <a:spLocks/>
          </p:cNvSpPr>
          <p:nvPr/>
        </p:nvSpPr>
        <p:spPr>
          <a:xfrm>
            <a:off x="6094258" y="3645024"/>
            <a:ext cx="2771800" cy="100705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BR" sz="1200" dirty="0" smtClean="0">
                <a:latin typeface="Avenir Next" charset="0"/>
                <a:ea typeface="Avenir Next" charset="0"/>
                <a:cs typeface="Avenir Next" charset="0"/>
              </a:rPr>
              <a:t>BY TAMYRA HORST</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1100" i="0" u="none" strike="noStrike" kern="1200" cap="none" spc="50" normalizeH="0" baseline="0" noProof="0" dirty="0">
              <a:ln w="13500">
                <a:solidFill>
                  <a:schemeClr val="accent1">
                    <a:shade val="2500"/>
                    <a:alpha val="6500"/>
                  </a:schemeClr>
                </a:solidFill>
                <a:prstDash val="solid"/>
              </a:ln>
              <a:uLnTx/>
              <a:uFillTx/>
              <a:latin typeface="Avenir Next" charset="0"/>
              <a:ea typeface="Avenir Next" charset="0"/>
              <a:cs typeface="Avenir Next" charset="0"/>
            </a:endParaRPr>
          </a:p>
        </p:txBody>
      </p:sp>
      <p:sp>
        <p:nvSpPr>
          <p:cNvPr id="3" name="Rectangle 2"/>
          <p:cNvSpPr>
            <a:spLocks noChangeArrowheads="1"/>
          </p:cNvSpPr>
          <p:nvPr/>
        </p:nvSpPr>
        <p:spPr bwMode="auto">
          <a:xfrm>
            <a:off x="5966886" y="2274935"/>
            <a:ext cx="2899172"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MX" altLang="en-US" sz="2800" b="1" i="0" u="none" strike="noStrike" cap="none" normalizeH="0" baseline="0" dirty="0" smtClean="0">
                <a:ln>
                  <a:noFill/>
                </a:ln>
                <a:solidFill>
                  <a:srgbClr val="8A0000"/>
                </a:solidFill>
                <a:effectLst/>
                <a:latin typeface="Trebuchet MS" panose="020B0603020202020204" pitchFamily="34" charset="0"/>
                <a:ea typeface="Times New Roman" panose="02020603050405020304" pitchFamily="18" charset="0"/>
              </a:rPr>
              <a:t>CÓMO EJERCER UN IMPACTO SOBRE LAS ADOLESCENTES</a:t>
            </a:r>
            <a:endParaRPr kumimoji="0" lang="es-MX" altLang="en-US" sz="3600" b="0" i="0" u="none" strike="noStrike" cap="none" normalizeH="0" baseline="0" dirty="0" smtClean="0">
              <a:ln>
                <a:noFill/>
              </a:ln>
              <a:solidFill>
                <a:schemeClr val="tx1"/>
              </a:solidFill>
              <a:effectLst/>
              <a:latin typeface="Arial" panose="020B0604020202020204" pitchFamily="34" charset="0"/>
            </a:endParaRPr>
          </a:p>
        </p:txBody>
      </p:sp>
      <p:sp>
        <p:nvSpPr>
          <p:cNvPr id="4" name="Rectangle 3"/>
          <p:cNvSpPr>
            <a:spLocks noChangeArrowheads="1"/>
          </p:cNvSpPr>
          <p:nvPr/>
        </p:nvSpPr>
        <p:spPr bwMode="auto">
          <a:xfrm>
            <a:off x="5868144" y="692696"/>
            <a:ext cx="284380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MX" altLang="en-US" sz="1600" b="1" i="0" u="none" strike="noStrike" cap="none" normalizeH="0" baseline="0" dirty="0" smtClean="0">
                <a:ln>
                  <a:noFill/>
                </a:ln>
                <a:solidFill>
                  <a:srgbClr val="8A0000"/>
                </a:solidFill>
                <a:effectLst/>
                <a:latin typeface="Trebuchet MS" panose="020B0603020202020204" pitchFamily="34" charset="0"/>
                <a:ea typeface="Times New Roman" panose="02020603050405020304" pitchFamily="18" charset="0"/>
              </a:rPr>
              <a:t>SEMINARIO DE MINISTERIO DE LA MUJER</a:t>
            </a:r>
            <a:endParaRPr kumimoji="0" lang="es-MX" altLang="en-US" sz="20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891876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Caixa de Texto 2"/>
          <p:cNvSpPr txBox="1">
            <a:spLocks noChangeArrowheads="1"/>
          </p:cNvSpPr>
          <p:nvPr/>
        </p:nvSpPr>
        <p:spPr bwMode="auto">
          <a:xfrm>
            <a:off x="1403648" y="1340768"/>
            <a:ext cx="6586105" cy="4401205"/>
          </a:xfrm>
          <a:prstGeom prst="rect">
            <a:avLst/>
          </a:prstGeom>
          <a:solidFill>
            <a:srgbClr val="FFFF00"/>
          </a:solidFill>
          <a:ln w="9525">
            <a:solidFill>
              <a:srgbClr val="FFFF00"/>
            </a:solidFill>
            <a:miter lim="800000"/>
            <a:headEnd/>
            <a:tailEnd/>
          </a:ln>
        </p:spPr>
        <p:txBody>
          <a:bodyPr rot="0" vert="horz" wrap="square" lIns="91440" tIns="45720" rIns="91440" bIns="45720" anchor="t" anchorCtr="0" upright="1">
            <a:spAutoFit/>
          </a:bodyPr>
          <a:lstStyle/>
          <a:p>
            <a:pPr marL="0" marR="0" algn="ctr">
              <a:spcBef>
                <a:spcPts val="0"/>
              </a:spcBef>
              <a:spcAft>
                <a:spcPts val="0"/>
              </a:spcAft>
            </a:pPr>
            <a:r>
              <a:rPr lang="es-MX" sz="4000">
                <a:effectLst/>
                <a:latin typeface="Calibri" panose="020F0502020204030204" pitchFamily="34" charset="0"/>
                <a:ea typeface="Times New Roman" panose="02020603050405020304" pitchFamily="18" charset="0"/>
              </a:rPr>
              <a:t>Discutan dentro de los grupos formas en que las personas jóvenes tratan de encuadrar dentro del grupo de sus compañeros y cuán importante es en esta edad su sentido de pertenencia. </a:t>
            </a:r>
            <a:endParaRPr lang="en-US" sz="3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397775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2699792" y="1556792"/>
            <a:ext cx="4932040" cy="861774"/>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r>
              <a:rPr lang="es-MX" sz="3200" b="1" dirty="0" smtClean="0"/>
              <a:t>I. LOS </a:t>
            </a:r>
            <a:r>
              <a:rPr lang="es-MX" sz="3200" b="1" dirty="0"/>
              <a:t>AÑOS ADOLESCENTES</a:t>
            </a:r>
            <a:endParaRPr lang="en-US" sz="3200" dirty="0"/>
          </a:p>
          <a:p>
            <a:r>
              <a:rPr lang="es-MX" dirty="0"/>
              <a:t> </a:t>
            </a:r>
            <a:endParaRPr lang="en-US" dirty="0"/>
          </a:p>
        </p:txBody>
      </p:sp>
      <p:pic>
        <p:nvPicPr>
          <p:cNvPr id="2" name="Imagem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0183072">
            <a:off x="-377754" y="2879998"/>
            <a:ext cx="4767605" cy="4888644"/>
          </a:xfrm>
          <a:prstGeom prst="rect">
            <a:avLst/>
          </a:prstGeom>
        </p:spPr>
      </p:pic>
      <p:sp>
        <p:nvSpPr>
          <p:cNvPr id="3" name="Retângulo 2"/>
          <p:cNvSpPr/>
          <p:nvPr/>
        </p:nvSpPr>
        <p:spPr>
          <a:xfrm>
            <a:off x="3455368" y="2996952"/>
            <a:ext cx="5688632" cy="3293209"/>
          </a:xfrm>
          <a:prstGeom prst="rect">
            <a:avLst/>
          </a:prstGeom>
        </p:spPr>
        <p:txBody>
          <a:bodyPr wrap="square">
            <a:spAutoFit/>
          </a:bodyPr>
          <a:lstStyle/>
          <a:p>
            <a:pPr marL="457200" indent="-457200">
              <a:buAutoNum type="alphaUcPeriod"/>
            </a:pPr>
            <a:r>
              <a:rPr lang="es-MX" sz="2800" b="1" dirty="0" smtClean="0">
                <a:solidFill>
                  <a:srgbClr val="00B0F0"/>
                </a:solidFill>
                <a:latin typeface="Aharoni" panose="02010803020104030203" pitchFamily="2" charset="-79"/>
                <a:cs typeface="Aharoni" panose="02010803020104030203" pitchFamily="2" charset="-79"/>
              </a:rPr>
              <a:t>FÍSICAMENTE</a:t>
            </a:r>
          </a:p>
          <a:p>
            <a:endParaRPr lang="en-US" sz="2800" dirty="0" smtClean="0">
              <a:latin typeface="Aharoni" panose="02010803020104030203" pitchFamily="2" charset="-79"/>
              <a:cs typeface="Aharoni" panose="02010803020104030203" pitchFamily="2" charset="-79"/>
            </a:endParaRPr>
          </a:p>
          <a:p>
            <a:pPr lvl="0"/>
            <a:r>
              <a:rPr lang="pt-BR" sz="2800" dirty="0" smtClean="0">
                <a:ln w="12700">
                  <a:noFill/>
                  <a:prstDash val="solid"/>
                </a:ln>
                <a:solidFill>
                  <a:srgbClr val="FF0000"/>
                </a:solidFill>
                <a:latin typeface="Aharoni" panose="02010803020104030203" pitchFamily="2" charset="-79"/>
                <a:cs typeface="Aharoni" panose="02010803020104030203" pitchFamily="2" charset="-79"/>
              </a:rPr>
              <a:t>B. PERSONALIDAD Y ACTITUDES</a:t>
            </a:r>
          </a:p>
          <a:p>
            <a:pPr lvl="0"/>
            <a:endParaRPr lang="en-US" sz="2800" dirty="0" smtClean="0">
              <a:ln w="12700">
                <a:noFill/>
                <a:prstDash val="solid"/>
              </a:ln>
              <a:latin typeface="Aharoni" panose="02010803020104030203" pitchFamily="2" charset="-79"/>
              <a:cs typeface="Aharoni" panose="02010803020104030203" pitchFamily="2" charset="-79"/>
            </a:endParaRPr>
          </a:p>
          <a:p>
            <a:r>
              <a:rPr lang="en-US" sz="2800" dirty="0" smtClean="0">
                <a:ln w="12700">
                  <a:noFill/>
                  <a:prstDash val="solid"/>
                </a:ln>
                <a:solidFill>
                  <a:srgbClr val="3258CC"/>
                </a:solidFill>
                <a:latin typeface="Aharoni" panose="02010803020104030203" pitchFamily="2" charset="-79"/>
                <a:cs typeface="Aharoni" panose="02010803020104030203" pitchFamily="2" charset="-79"/>
              </a:rPr>
              <a:t>C. </a:t>
            </a:r>
            <a:r>
              <a:rPr lang="es-MX" sz="2800" b="1" dirty="0" smtClean="0">
                <a:solidFill>
                  <a:srgbClr val="3258CC"/>
                </a:solidFill>
                <a:latin typeface="Aharoni" panose="02010803020104030203" pitchFamily="2" charset="-79"/>
                <a:cs typeface="Aharoni" panose="02010803020104030203" pitchFamily="2" charset="-79"/>
              </a:rPr>
              <a:t>SOCIALMENTE</a:t>
            </a:r>
          </a:p>
          <a:p>
            <a:endParaRPr lang="en-US" sz="2400" dirty="0" smtClean="0">
              <a:latin typeface="Aharoni" panose="02010803020104030203" pitchFamily="2" charset="-79"/>
              <a:cs typeface="Aharoni" panose="02010803020104030203" pitchFamily="2" charset="-79"/>
            </a:endParaRPr>
          </a:p>
          <a:p>
            <a:pPr lvl="0"/>
            <a:r>
              <a:rPr lang="pt-BR" sz="4400" dirty="0" smtClean="0">
                <a:ln w="12700">
                  <a:noFill/>
                  <a:prstDash val="solid"/>
                </a:ln>
                <a:solidFill>
                  <a:srgbClr val="FFC000"/>
                </a:solidFill>
                <a:latin typeface="Aharoni" panose="02010803020104030203" pitchFamily="2" charset="-79"/>
                <a:cs typeface="Aharoni" panose="02010803020104030203" pitchFamily="2" charset="-79"/>
              </a:rPr>
              <a:t>D. ESPIRITUALMENTE </a:t>
            </a:r>
            <a:endParaRPr lang="pt-BR" sz="4400" dirty="0">
              <a:ln w="12700">
                <a:noFill/>
                <a:prstDash val="solid"/>
              </a:ln>
              <a:solidFill>
                <a:srgbClr val="FFC000"/>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352453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827584" y="1052736"/>
            <a:ext cx="4932040" cy="861774"/>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r>
              <a:rPr lang="es-MX" sz="3200" b="1" dirty="0" smtClean="0"/>
              <a:t>I. LOS </a:t>
            </a:r>
            <a:r>
              <a:rPr lang="es-MX" sz="3200" b="1" dirty="0"/>
              <a:t>AÑOS ADOLESCENTES</a:t>
            </a:r>
            <a:endParaRPr lang="en-US" sz="3200" dirty="0"/>
          </a:p>
          <a:p>
            <a:r>
              <a:rPr lang="es-MX" dirty="0"/>
              <a:t> </a:t>
            </a:r>
            <a:endParaRPr lang="en-US" dirty="0"/>
          </a:p>
        </p:txBody>
      </p:sp>
      <p:sp>
        <p:nvSpPr>
          <p:cNvPr id="3" name="Retângulo 2"/>
          <p:cNvSpPr/>
          <p:nvPr/>
        </p:nvSpPr>
        <p:spPr>
          <a:xfrm>
            <a:off x="518060" y="2002776"/>
            <a:ext cx="3708412" cy="523220"/>
          </a:xfrm>
          <a:prstGeom prst="rect">
            <a:avLst/>
          </a:prstGeom>
        </p:spPr>
        <p:txBody>
          <a:bodyPr wrap="square">
            <a:spAutoFit/>
          </a:bodyPr>
          <a:lstStyle/>
          <a:p>
            <a:pPr lvl="0"/>
            <a:r>
              <a:rPr lang="pt-BR" sz="2800" dirty="0" smtClean="0">
                <a:ln w="12700">
                  <a:noFill/>
                  <a:prstDash val="solid"/>
                </a:ln>
                <a:solidFill>
                  <a:srgbClr val="FFC000"/>
                </a:solidFill>
                <a:latin typeface="Aharoni" panose="02010803020104030203" pitchFamily="2" charset="-79"/>
                <a:cs typeface="Aharoni" panose="02010803020104030203" pitchFamily="2" charset="-79"/>
              </a:rPr>
              <a:t>D. ESPIRITUALMENTE </a:t>
            </a:r>
            <a:endParaRPr lang="pt-BR" sz="2800" dirty="0">
              <a:ln w="12700">
                <a:noFill/>
                <a:prstDash val="solid"/>
              </a:ln>
              <a:solidFill>
                <a:srgbClr val="FFC000"/>
              </a:solidFill>
              <a:latin typeface="Aharoni" panose="02010803020104030203" pitchFamily="2" charset="-79"/>
              <a:cs typeface="Aharoni" panose="02010803020104030203" pitchFamily="2" charset="-79"/>
            </a:endParaRPr>
          </a:p>
        </p:txBody>
      </p:sp>
      <p:sp>
        <p:nvSpPr>
          <p:cNvPr id="4" name="Rectangle 3"/>
          <p:cNvSpPr/>
          <p:nvPr/>
        </p:nvSpPr>
        <p:spPr>
          <a:xfrm>
            <a:off x="539552" y="2519308"/>
            <a:ext cx="8064896" cy="4278094"/>
          </a:xfrm>
          <a:prstGeom prst="rect">
            <a:avLst/>
          </a:prstGeom>
        </p:spPr>
        <p:txBody>
          <a:bodyPr wrap="square">
            <a:spAutoFit/>
          </a:bodyPr>
          <a:lstStyle/>
          <a:p>
            <a:pPr algn="just">
              <a:tabLst>
                <a:tab pos="270510" algn="l"/>
              </a:tabLst>
            </a:pPr>
            <a:r>
              <a:rPr lang="es-MX" sz="1600" dirty="0">
                <a:latin typeface="Trebuchet MS" panose="020B0603020202020204" pitchFamily="34" charset="0"/>
                <a:ea typeface="Times New Roman" panose="02020603050405020304" pitchFamily="18" charset="0"/>
              </a:rPr>
              <a:t> </a:t>
            </a:r>
            <a:r>
              <a:rPr lang="es-MX" sz="1600" dirty="0" smtClean="0">
                <a:latin typeface="Trebuchet MS" panose="020B0603020202020204" pitchFamily="34" charset="0"/>
                <a:ea typeface="Times New Roman" panose="02020603050405020304" pitchFamily="18" charset="0"/>
              </a:rPr>
              <a:t>Las </a:t>
            </a:r>
            <a:r>
              <a:rPr lang="es-MX" sz="1600" dirty="0">
                <a:latin typeface="Trebuchet MS" panose="020B0603020202020204" pitchFamily="34" charset="0"/>
                <a:ea typeface="Times New Roman" panose="02020603050405020304" pitchFamily="18" charset="0"/>
              </a:rPr>
              <a:t>personas jóvenes están buscando algo más que simplemente un programa de entretenimiento para jóvenes. </a:t>
            </a:r>
            <a:endParaRPr lang="es-MX" sz="1600" dirty="0" smtClean="0">
              <a:latin typeface="Trebuchet MS" panose="020B0603020202020204" pitchFamily="34" charset="0"/>
              <a:ea typeface="Times New Roman" panose="02020603050405020304" pitchFamily="18" charset="0"/>
            </a:endParaRPr>
          </a:p>
          <a:p>
            <a:pPr algn="just">
              <a:tabLst>
                <a:tab pos="270510" algn="l"/>
              </a:tabLst>
            </a:pPr>
            <a:endParaRPr lang="es-MX" sz="1600" dirty="0">
              <a:latin typeface="Trebuchet MS" panose="020B0603020202020204" pitchFamily="34" charset="0"/>
              <a:ea typeface="Times New Roman" panose="02020603050405020304" pitchFamily="18" charset="0"/>
            </a:endParaRPr>
          </a:p>
          <a:p>
            <a:pPr algn="just">
              <a:tabLst>
                <a:tab pos="270510" algn="l"/>
              </a:tabLst>
            </a:pPr>
            <a:r>
              <a:rPr lang="es-MX" sz="1600" dirty="0" smtClean="0">
                <a:latin typeface="Trebuchet MS" panose="020B0603020202020204" pitchFamily="34" charset="0"/>
                <a:ea typeface="Times New Roman" panose="02020603050405020304" pitchFamily="18" charset="0"/>
              </a:rPr>
              <a:t>Lo </a:t>
            </a:r>
            <a:r>
              <a:rPr lang="es-MX" sz="1600" dirty="0">
                <a:latin typeface="Trebuchet MS" panose="020B0603020202020204" pitchFamily="34" charset="0"/>
                <a:ea typeface="Times New Roman" panose="02020603050405020304" pitchFamily="18" charset="0"/>
              </a:rPr>
              <a:t>que desean es autenticidad, comunidad y la oportunidad de hacer una diferencia en este mundo. </a:t>
            </a:r>
            <a:endParaRPr lang="es-MX" sz="1600" dirty="0" smtClean="0">
              <a:latin typeface="Trebuchet MS" panose="020B0603020202020204" pitchFamily="34" charset="0"/>
              <a:ea typeface="Times New Roman" panose="02020603050405020304" pitchFamily="18" charset="0"/>
            </a:endParaRPr>
          </a:p>
          <a:p>
            <a:pPr algn="just">
              <a:tabLst>
                <a:tab pos="270510" algn="l"/>
              </a:tabLst>
            </a:pPr>
            <a:endParaRPr lang="es-MX" sz="1600" dirty="0">
              <a:latin typeface="Trebuchet MS" panose="020B0603020202020204" pitchFamily="34" charset="0"/>
              <a:ea typeface="Times New Roman" panose="02020603050405020304" pitchFamily="18" charset="0"/>
            </a:endParaRPr>
          </a:p>
          <a:p>
            <a:pPr algn="just">
              <a:tabLst>
                <a:tab pos="270510" algn="l"/>
              </a:tabLst>
            </a:pPr>
            <a:r>
              <a:rPr lang="es-MX" sz="1600" dirty="0" smtClean="0">
                <a:latin typeface="Trebuchet MS" panose="020B0603020202020204" pitchFamily="34" charset="0"/>
                <a:ea typeface="Times New Roman" panose="02020603050405020304" pitchFamily="18" charset="0"/>
              </a:rPr>
              <a:t>Necesitan </a:t>
            </a:r>
            <a:r>
              <a:rPr lang="es-MX" sz="1600" dirty="0">
                <a:latin typeface="Trebuchet MS" panose="020B0603020202020204" pitchFamily="34" charset="0"/>
                <a:ea typeface="Times New Roman" panose="02020603050405020304" pitchFamily="18" charset="0"/>
              </a:rPr>
              <a:t>ver en qué forma se conectan la fe y la vida. Desean tener una fe que sea relevante para su propia vida. </a:t>
            </a:r>
            <a:endParaRPr lang="es-MX" sz="1600" dirty="0" smtClean="0">
              <a:latin typeface="Trebuchet MS" panose="020B0603020202020204" pitchFamily="34" charset="0"/>
              <a:ea typeface="Times New Roman" panose="02020603050405020304" pitchFamily="18" charset="0"/>
            </a:endParaRPr>
          </a:p>
          <a:p>
            <a:pPr algn="just">
              <a:tabLst>
                <a:tab pos="270510" algn="l"/>
              </a:tabLst>
            </a:pPr>
            <a:endParaRPr lang="es-MX" sz="1600" dirty="0">
              <a:latin typeface="Trebuchet MS" panose="020B0603020202020204" pitchFamily="34" charset="0"/>
              <a:ea typeface="Times New Roman" panose="02020603050405020304" pitchFamily="18" charset="0"/>
            </a:endParaRPr>
          </a:p>
          <a:p>
            <a:pPr algn="just">
              <a:tabLst>
                <a:tab pos="270510" algn="l"/>
              </a:tabLst>
            </a:pPr>
            <a:r>
              <a:rPr lang="es-MX" sz="1600" dirty="0" smtClean="0">
                <a:latin typeface="Trebuchet MS" panose="020B0603020202020204" pitchFamily="34" charset="0"/>
                <a:ea typeface="Times New Roman" panose="02020603050405020304" pitchFamily="18" charset="0"/>
              </a:rPr>
              <a:t>Están </a:t>
            </a:r>
            <a:r>
              <a:rPr lang="es-MX" sz="1600" dirty="0">
                <a:latin typeface="Trebuchet MS" panose="020B0603020202020204" pitchFamily="34" charset="0"/>
                <a:ea typeface="Times New Roman" panose="02020603050405020304" pitchFamily="18" charset="0"/>
              </a:rPr>
              <a:t>conectadas a los asuntos actuales del mundo como nunca antes y necesitan saber en qué lado está parada la iglesia en estos asuntos. </a:t>
            </a:r>
            <a:endParaRPr lang="es-MX" sz="1600" dirty="0" smtClean="0">
              <a:latin typeface="Trebuchet MS" panose="020B0603020202020204" pitchFamily="34" charset="0"/>
              <a:ea typeface="Times New Roman" panose="02020603050405020304" pitchFamily="18" charset="0"/>
            </a:endParaRPr>
          </a:p>
          <a:p>
            <a:pPr algn="just">
              <a:tabLst>
                <a:tab pos="270510" algn="l"/>
              </a:tabLst>
            </a:pPr>
            <a:endParaRPr lang="es-MX" sz="1600" dirty="0">
              <a:latin typeface="Trebuchet MS" panose="020B0603020202020204" pitchFamily="34" charset="0"/>
              <a:ea typeface="Times New Roman" panose="02020603050405020304" pitchFamily="18" charset="0"/>
            </a:endParaRPr>
          </a:p>
          <a:p>
            <a:pPr algn="just">
              <a:tabLst>
                <a:tab pos="270510" algn="l"/>
              </a:tabLst>
            </a:pPr>
            <a:r>
              <a:rPr lang="es-MX" sz="1600" dirty="0" smtClean="0">
                <a:latin typeface="Trebuchet MS" panose="020B0603020202020204" pitchFamily="34" charset="0"/>
                <a:ea typeface="Times New Roman" panose="02020603050405020304" pitchFamily="18" charset="0"/>
              </a:rPr>
              <a:t>Desean </a:t>
            </a:r>
            <a:r>
              <a:rPr lang="es-MX" sz="1600" dirty="0">
                <a:latin typeface="Trebuchet MS" panose="020B0603020202020204" pitchFamily="34" charset="0"/>
                <a:ea typeface="Times New Roman" panose="02020603050405020304" pitchFamily="18" charset="0"/>
              </a:rPr>
              <a:t>escuchar más que las historias bíblicas familiares que han escuchado toda la vida. </a:t>
            </a:r>
            <a:endParaRPr lang="es-MX" sz="1600" dirty="0" smtClean="0">
              <a:latin typeface="Trebuchet MS" panose="020B0603020202020204" pitchFamily="34" charset="0"/>
              <a:ea typeface="Times New Roman" panose="02020603050405020304" pitchFamily="18" charset="0"/>
            </a:endParaRPr>
          </a:p>
          <a:p>
            <a:pPr algn="just">
              <a:tabLst>
                <a:tab pos="270510" algn="l"/>
              </a:tabLst>
            </a:pPr>
            <a:endParaRPr lang="es-MX" sz="1600" dirty="0">
              <a:latin typeface="Trebuchet MS" panose="020B0603020202020204" pitchFamily="34" charset="0"/>
              <a:ea typeface="Times New Roman" panose="02020603050405020304" pitchFamily="18" charset="0"/>
            </a:endParaRPr>
          </a:p>
          <a:p>
            <a:pPr algn="just">
              <a:tabLst>
                <a:tab pos="270510" algn="l"/>
              </a:tabLst>
            </a:pPr>
            <a:r>
              <a:rPr lang="es-MX" sz="1600" dirty="0" smtClean="0">
                <a:latin typeface="Trebuchet MS" panose="020B0603020202020204" pitchFamily="34" charset="0"/>
                <a:ea typeface="Times New Roman" panose="02020603050405020304" pitchFamily="18" charset="0"/>
              </a:rPr>
              <a:t>Están </a:t>
            </a:r>
            <a:r>
              <a:rPr lang="es-MX" sz="1600" dirty="0">
                <a:latin typeface="Trebuchet MS" panose="020B0603020202020204" pitchFamily="34" charset="0"/>
                <a:ea typeface="Times New Roman" panose="02020603050405020304" pitchFamily="18" charset="0"/>
              </a:rPr>
              <a:t>en busca de algo real que pueda transformar la vida, no simplemente acerca de un hábito o una forma de vida. </a:t>
            </a:r>
            <a:endParaRPr lang="en-US" sz="105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069730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 Box 10"/>
          <p:cNvSpPr txBox="1">
            <a:spLocks noChangeArrowheads="1"/>
          </p:cNvSpPr>
          <p:nvPr/>
        </p:nvSpPr>
        <p:spPr bwMode="auto">
          <a:xfrm>
            <a:off x="827584" y="1443841"/>
            <a:ext cx="7848872" cy="3970318"/>
          </a:xfrm>
          <a:prstGeom prst="rect">
            <a:avLst/>
          </a:prstGeom>
          <a:solidFill>
            <a:srgbClr val="FFC000"/>
          </a:solidFill>
          <a:ln w="9525">
            <a:solidFill>
              <a:srgbClr val="FFC000"/>
            </a:solidFill>
            <a:miter lim="800000"/>
            <a:headEnd/>
            <a:tailEnd/>
          </a:ln>
        </p:spPr>
        <p:txBody>
          <a:bodyPr rot="0" vert="horz" wrap="square" lIns="91440" tIns="45720" rIns="91440" bIns="45720" anchor="t" anchorCtr="0" upright="1">
            <a:spAutoFit/>
          </a:bodyPr>
          <a:lstStyle/>
          <a:p>
            <a:pPr marL="0" marR="0" algn="ctr">
              <a:spcBef>
                <a:spcPts val="0"/>
              </a:spcBef>
              <a:spcAft>
                <a:spcPts val="0"/>
              </a:spcAft>
            </a:pPr>
            <a:r>
              <a:rPr lang="es-MX" sz="3600" dirty="0">
                <a:solidFill>
                  <a:schemeClr val="bg1"/>
                </a:solidFill>
                <a:effectLst/>
                <a:latin typeface="Calibri" panose="020F0502020204030204" pitchFamily="34" charset="0"/>
                <a:ea typeface="Times New Roman" panose="02020603050405020304" pitchFamily="18" charset="0"/>
              </a:rPr>
              <a:t>Comentar en grupos la forma como las iglesias se relacionan con las adolescentes y ejercen un impacto en su vida. Comentar lo que las adolescentes estás esperando de parte de la iglesia y la forma en que la iglesia está respondiendo. </a:t>
            </a:r>
            <a:endParaRPr lang="en-US" sz="2800" dirty="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938423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312191" y="692696"/>
            <a:ext cx="8519617" cy="584775"/>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lgn="ctr"/>
            <a:r>
              <a:rPr lang="es-MX" sz="3200" b="1" dirty="0" smtClean="0"/>
              <a:t>II. NECESIDADES </a:t>
            </a:r>
            <a:r>
              <a:rPr lang="es-MX" sz="3200" b="1" dirty="0"/>
              <a:t>DE LAS JÓVENES ADOLESCENTES </a:t>
            </a:r>
            <a:endParaRPr lang="en-US" sz="3200" dirty="0"/>
          </a:p>
        </p:txBody>
      </p:sp>
      <p:pic>
        <p:nvPicPr>
          <p:cNvPr id="2" name="Imagem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23" y="2286766"/>
            <a:ext cx="3695081" cy="4571234"/>
          </a:xfrm>
          <a:prstGeom prst="snip2SameRect">
            <a:avLst/>
          </a:prstGeom>
        </p:spPr>
      </p:pic>
      <p:sp>
        <p:nvSpPr>
          <p:cNvPr id="3" name="Retângulo 2"/>
          <p:cNvSpPr/>
          <p:nvPr/>
        </p:nvSpPr>
        <p:spPr>
          <a:xfrm>
            <a:off x="3419872" y="2204864"/>
            <a:ext cx="5256584" cy="4549835"/>
          </a:xfrm>
          <a:prstGeom prst="rect">
            <a:avLst/>
          </a:prstGeom>
        </p:spPr>
        <p:txBody>
          <a:bodyPr wrap="square">
            <a:spAutoFit/>
          </a:bodyPr>
          <a:lstStyle/>
          <a:p>
            <a:pPr lvl="0" algn="ctr">
              <a:lnSpc>
                <a:spcPct val="150000"/>
              </a:lnSpc>
            </a:pPr>
            <a:r>
              <a:rPr lang="es-MX" sz="2800" b="1" i="1" dirty="0"/>
              <a:t>Al pasar del estudio sobre los pensamientos y cambios comunes que experimentan las adolescentes, a lo que son sus necesidades, haz una pausa para hacer una lista de las necesidades que hayas observado hasta ahora</a:t>
            </a:r>
            <a:endParaRPr lang="pt-BR" sz="2800" dirty="0">
              <a:ln>
                <a:solidFill>
                  <a:schemeClr val="bg1"/>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96372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0" y="332656"/>
            <a:ext cx="9144000" cy="1200329"/>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n-US" sz="3600" b="1" dirty="0" smtClean="0">
                <a:solidFill>
                  <a:schemeClr val="bg1"/>
                </a:solidFill>
                <a:latin typeface="Aharoni" panose="02010803020104030203" pitchFamily="2" charset="-79"/>
                <a:ea typeface="Avenir Next" charset="0"/>
                <a:cs typeface="Aharoni" panose="02010803020104030203" pitchFamily="2" charset="-79"/>
              </a:rPr>
              <a:t>A. </a:t>
            </a:r>
            <a:r>
              <a:rPr lang="es-MX" sz="3600" b="1" dirty="0" smtClean="0">
                <a:solidFill>
                  <a:schemeClr val="bg1"/>
                </a:solidFill>
                <a:latin typeface="Aharoni" panose="02010803020104030203" pitchFamily="2" charset="-79"/>
                <a:cs typeface="Aharoni" panose="02010803020104030203" pitchFamily="2" charset="-79"/>
              </a:rPr>
              <a:t>NECESIDADES FÍSICAS</a:t>
            </a:r>
            <a:endParaRPr lang="en-US" sz="3600" dirty="0" smtClean="0">
              <a:solidFill>
                <a:schemeClr val="bg1"/>
              </a:solidFill>
              <a:latin typeface="Aharoni" panose="02010803020104030203" pitchFamily="2" charset="-79"/>
              <a:cs typeface="Aharoni" panose="02010803020104030203" pitchFamily="2" charset="-79"/>
            </a:endParaRPr>
          </a:p>
          <a:p>
            <a:pPr lvl="0" algn="ctr"/>
            <a:endParaRPr lang="pt-BR" sz="3600" dirty="0">
              <a:solidFill>
                <a:schemeClr val="bg1"/>
              </a:solidFill>
              <a:latin typeface="Avenir Next" charset="0"/>
              <a:ea typeface="Avenir Next" charset="0"/>
              <a:cs typeface="Avenir Next" charset="0"/>
            </a:endParaRPr>
          </a:p>
        </p:txBody>
      </p:sp>
      <p:sp>
        <p:nvSpPr>
          <p:cNvPr id="3" name="Retângulo 2"/>
          <p:cNvSpPr/>
          <p:nvPr/>
        </p:nvSpPr>
        <p:spPr>
          <a:xfrm>
            <a:off x="179511" y="2492896"/>
            <a:ext cx="5040560" cy="4031873"/>
          </a:xfrm>
          <a:prstGeom prst="rect">
            <a:avLst/>
          </a:prstGeom>
        </p:spPr>
        <p:txBody>
          <a:bodyPr wrap="square">
            <a:spAutoFit/>
          </a:bodyPr>
          <a:lstStyle/>
          <a:p>
            <a:pPr lvl="0" algn="ctr"/>
            <a:r>
              <a:rPr lang="es-MX" sz="3200" b="1" dirty="0"/>
              <a:t>Siendo que las jóvenes adolescentes no tienen control sobre los cambios físicos que están ocurriendo en su cuerpo, necesitan que se les eduque al respecto, a fin de entender lo que les está ocurriendo. </a:t>
            </a:r>
            <a:endParaRPr lang="pt-BR" sz="3200" dirty="0">
              <a:ln>
                <a:solidFill>
                  <a:schemeClr val="bg1"/>
                </a:solidFill>
              </a:ln>
              <a:effectLst>
                <a:outerShdw blurRad="38100" dist="38100" dir="2700000" algn="tl">
                  <a:srgbClr val="000000">
                    <a:alpha val="43137"/>
                  </a:srgbClr>
                </a:outerShdw>
              </a:effectLst>
            </a:endParaRPr>
          </a:p>
        </p:txBody>
      </p:sp>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350688">
            <a:off x="5407262" y="2216835"/>
            <a:ext cx="3259723" cy="38427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606820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tângulo 2"/>
          <p:cNvSpPr/>
          <p:nvPr/>
        </p:nvSpPr>
        <p:spPr>
          <a:xfrm>
            <a:off x="4427984" y="632877"/>
            <a:ext cx="4392487" cy="4401205"/>
          </a:xfrm>
          <a:prstGeom prst="rect">
            <a:avLst/>
          </a:prstGeom>
        </p:spPr>
        <p:txBody>
          <a:bodyPr wrap="square">
            <a:spAutoFit/>
          </a:bodyPr>
          <a:lstStyle/>
          <a:p>
            <a:pPr lvl="0" algn="ctr"/>
            <a:r>
              <a:rPr lang="es-MX" sz="2800" b="1" dirty="0"/>
              <a:t>Las jóvenes adolescentes a menudo sienten que no dan la medida físicamente, porque se comparan a sí mismas con imágenes que ven en las portadas de las revistas, la Internet y las mujeres que aparecen en la televisión o en las películas cinematográficas. </a:t>
            </a:r>
            <a:endParaRPr lang="pt-BR" sz="4400" dirty="0">
              <a:ln>
                <a:solidFill>
                  <a:schemeClr val="bg1"/>
                </a:solidFill>
              </a:ln>
              <a:effectLst>
                <a:outerShdw blurRad="38100" dist="38100" dir="2700000" algn="tl">
                  <a:srgbClr val="000000">
                    <a:alpha val="43137"/>
                  </a:srgbClr>
                </a:outerShdw>
              </a:effectLst>
            </a:endParaRPr>
          </a:p>
        </p:txBody>
      </p:sp>
      <p:pic>
        <p:nvPicPr>
          <p:cNvPr id="2" name="Picture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21269801">
            <a:off x="487311" y="1104597"/>
            <a:ext cx="3439352" cy="3580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606820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tângulo 2"/>
          <p:cNvSpPr/>
          <p:nvPr/>
        </p:nvSpPr>
        <p:spPr>
          <a:xfrm>
            <a:off x="726499" y="1268760"/>
            <a:ext cx="7691001" cy="5016758"/>
          </a:xfrm>
          <a:prstGeom prst="rect">
            <a:avLst/>
          </a:prstGeom>
        </p:spPr>
        <p:txBody>
          <a:bodyPr wrap="square">
            <a:spAutoFit/>
          </a:bodyPr>
          <a:lstStyle/>
          <a:p>
            <a:pPr algn="ctr"/>
            <a:r>
              <a:rPr lang="es-MX" sz="3200" b="1" dirty="0"/>
              <a:t>Anima a las jóvenes adolescentes a pensar de sí mismas como miembros de una familia real. ¡</a:t>
            </a:r>
            <a:r>
              <a:rPr lang="es-MX" sz="3200" dirty="0"/>
              <a:t>Mantén la cabeza en alto, camina y actúa como una princesa, como la hija de un rey! Ellas son, después de todo, ¡hijas del Rey celestial! </a:t>
            </a:r>
            <a:endParaRPr lang="en-US" sz="3200" dirty="0"/>
          </a:p>
          <a:p>
            <a:pPr algn="ctr"/>
            <a:r>
              <a:rPr lang="es-MX" sz="3200" b="1" dirty="0"/>
              <a:t>“¡Aquí entra la princesa, en toda su hermosura!</a:t>
            </a:r>
            <a:br>
              <a:rPr lang="es-MX" sz="3200" b="1" dirty="0"/>
            </a:br>
            <a:r>
              <a:rPr lang="es-MX" sz="3200" b="1" dirty="0"/>
              <a:t>¡Su vestido es de brocado de oro! </a:t>
            </a:r>
            <a:endParaRPr lang="es-MX" sz="3200" b="1" dirty="0" smtClean="0"/>
          </a:p>
          <a:p>
            <a:pPr algn="ctr"/>
            <a:r>
              <a:rPr lang="es-MX" sz="3200" b="1" dirty="0" smtClean="0"/>
              <a:t>(</a:t>
            </a:r>
            <a:r>
              <a:rPr lang="es-MX" sz="3200" b="1" dirty="0"/>
              <a:t>Salmos 45:13, </a:t>
            </a:r>
            <a:r>
              <a:rPr lang="es-MX" sz="3200" b="1" i="1" dirty="0"/>
              <a:t>DHH</a:t>
            </a:r>
            <a:r>
              <a:rPr lang="es-MX" sz="3200" b="1" dirty="0"/>
              <a:t>).</a:t>
            </a:r>
            <a:endParaRPr lang="en-US" sz="3200" dirty="0"/>
          </a:p>
        </p:txBody>
      </p:sp>
    </p:spTree>
    <p:extLst>
      <p:ext uri="{BB962C8B-B14F-4D97-AF65-F5344CB8AC3E}">
        <p14:creationId xmlns:p14="http://schemas.microsoft.com/office/powerpoint/2010/main" val="15606820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Imagem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39544" y="2477055"/>
            <a:ext cx="3949920" cy="4380945"/>
          </a:xfrm>
          <a:prstGeom prst="snip2SameRect">
            <a:avLst/>
          </a:prstGeom>
        </p:spPr>
      </p:pic>
      <p:sp>
        <p:nvSpPr>
          <p:cNvPr id="13" name="Rectangle 12"/>
          <p:cNvSpPr/>
          <p:nvPr/>
        </p:nvSpPr>
        <p:spPr>
          <a:xfrm>
            <a:off x="0" y="188640"/>
            <a:ext cx="9144000" cy="1323439"/>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lgn="ctr"/>
            <a:r>
              <a:rPr lang="en-US" sz="3600" b="1" dirty="0" smtClean="0">
                <a:solidFill>
                  <a:schemeClr val="bg1"/>
                </a:solidFill>
                <a:latin typeface="Avenir Next" charset="0"/>
                <a:ea typeface="Avenir Next" charset="0"/>
                <a:cs typeface="Avenir Next" charset="0"/>
              </a:rPr>
              <a:t>B. </a:t>
            </a:r>
            <a:r>
              <a:rPr lang="es-MX" sz="4000" b="1" dirty="0" smtClean="0"/>
              <a:t>NECESIDADES -PERSONALIDAD Y ACTITUD</a:t>
            </a:r>
            <a:endParaRPr lang="en-US" sz="4000" dirty="0"/>
          </a:p>
        </p:txBody>
      </p:sp>
      <p:sp>
        <p:nvSpPr>
          <p:cNvPr id="3" name="Retângulo 2"/>
          <p:cNvSpPr/>
          <p:nvPr/>
        </p:nvSpPr>
        <p:spPr>
          <a:xfrm>
            <a:off x="107716" y="2477055"/>
            <a:ext cx="5112568" cy="4031873"/>
          </a:xfrm>
          <a:prstGeom prst="rect">
            <a:avLst/>
          </a:prstGeom>
        </p:spPr>
        <p:txBody>
          <a:bodyPr wrap="square">
            <a:spAutoFit/>
          </a:bodyPr>
          <a:lstStyle/>
          <a:p>
            <a:pPr lvl="0" algn="ctr"/>
            <a:r>
              <a:rPr lang="es-MX" sz="3200" b="1" dirty="0"/>
              <a:t>La tendencia a compararse con los demás es demasiado fuerte durante los años de adolescencia. Eso contribuye al sentimiento de inferioridad con el que luchan muy frecuentemente los adolescentes</a:t>
            </a:r>
            <a:endParaRPr lang="pt-BR" sz="3200" dirty="0">
              <a:ln>
                <a:solidFill>
                  <a:schemeClr val="bg1"/>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545774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tângulo 2"/>
          <p:cNvSpPr/>
          <p:nvPr/>
        </p:nvSpPr>
        <p:spPr>
          <a:xfrm>
            <a:off x="4932041" y="1047000"/>
            <a:ext cx="3672408" cy="3539430"/>
          </a:xfrm>
          <a:prstGeom prst="rect">
            <a:avLst/>
          </a:prstGeom>
        </p:spPr>
        <p:txBody>
          <a:bodyPr wrap="square">
            <a:spAutoFit/>
          </a:bodyPr>
          <a:lstStyle/>
          <a:p>
            <a:pPr lvl="0" algn="ctr"/>
            <a:r>
              <a:rPr lang="es-MX" sz="2800" b="1" i="1" dirty="0"/>
              <a:t>Lean en voz alta los hermosos versículos del Salmo 139. </a:t>
            </a:r>
            <a:endParaRPr lang="es-MX" sz="2800" b="1" i="1" dirty="0" smtClean="0"/>
          </a:p>
          <a:p>
            <a:pPr lvl="0" algn="ctr"/>
            <a:r>
              <a:rPr lang="es-MX" sz="2800" b="1" i="1" dirty="0" smtClean="0"/>
              <a:t>Preparen </a:t>
            </a:r>
            <a:r>
              <a:rPr lang="es-MX" sz="2800" b="1" i="1" dirty="0"/>
              <a:t>una lista de las verdades que revela acerca de quiénes somos cada uno de nosotros. </a:t>
            </a:r>
            <a:endParaRPr lang="pt-BR" sz="4400" dirty="0">
              <a:ln w="12700">
                <a:noFill/>
                <a:prstDash val="solid"/>
              </a:ln>
            </a:endParaRPr>
          </a:p>
        </p:txBody>
      </p:sp>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21119154">
            <a:off x="647663" y="1087943"/>
            <a:ext cx="3876414" cy="38884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0145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Rectangle 14"/>
          <p:cNvSpPr/>
          <p:nvPr/>
        </p:nvSpPr>
        <p:spPr>
          <a:xfrm>
            <a:off x="395536" y="764704"/>
            <a:ext cx="7656152" cy="2677656"/>
          </a:xfrm>
          <a:prstGeom prst="rect">
            <a:avLst/>
          </a:prstGeom>
        </p:spPr>
        <p:txBody>
          <a:bodyPr wrap="square">
            <a:spAutoFit/>
          </a:bodyPr>
          <a:lstStyle/>
          <a:p>
            <a:r>
              <a:rPr lang="es-MX" sz="2400" b="1" i="1" dirty="0" smtClean="0"/>
              <a:t>Con </a:t>
            </a:r>
            <a:r>
              <a:rPr lang="es-MX" sz="2400" b="1" i="1" dirty="0"/>
              <a:t>ayuda de tu </a:t>
            </a:r>
            <a:r>
              <a:rPr lang="es-MX" sz="2400" b="1" i="1" dirty="0" smtClean="0"/>
              <a:t>grupo:</a:t>
            </a:r>
          </a:p>
          <a:p>
            <a:pPr marL="285750" indent="-285750">
              <a:buFont typeface="Wingdings" panose="05000000000000000000" pitchFamily="2" charset="2"/>
              <a:buChar char="è"/>
            </a:pPr>
            <a:r>
              <a:rPr lang="es-MX" sz="2400" b="1" i="1" dirty="0" smtClean="0"/>
              <a:t> </a:t>
            </a:r>
            <a:r>
              <a:rPr lang="es-MX" sz="2400" b="1" i="1" dirty="0"/>
              <a:t>haz una lista de formas en que los años de adolescencia han cambiado en la última década, o dos últimas </a:t>
            </a:r>
            <a:r>
              <a:rPr lang="es-MX" sz="2400" b="1" i="1" dirty="0" smtClean="0"/>
              <a:t>décadas.</a:t>
            </a:r>
          </a:p>
          <a:p>
            <a:pPr marL="285750" indent="-285750">
              <a:buFont typeface="Wingdings" panose="05000000000000000000" pitchFamily="2" charset="2"/>
              <a:buChar char="è"/>
            </a:pPr>
            <a:r>
              <a:rPr lang="es-MX" sz="2400" b="1" i="1" dirty="0" smtClean="0"/>
              <a:t>Haz una </a:t>
            </a:r>
            <a:r>
              <a:rPr lang="es-MX" sz="2400" b="1" i="1" dirty="0"/>
              <a:t>lista de lo que las adolescentes tienen que enfrentar y qué no ha cambiado desde entonces; aunque parte de ello se haya intensificado ahora. </a:t>
            </a:r>
            <a:endParaRPr lang="en-US" sz="2400" dirty="0"/>
          </a:p>
        </p:txBody>
      </p:sp>
      <p:pic>
        <p:nvPicPr>
          <p:cNvPr id="4" name="Picture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724128" y="3933056"/>
            <a:ext cx="2327560" cy="2232248"/>
          </a:xfrm>
          <a:prstGeom prst="ellipse">
            <a:avLst/>
          </a:prstGeom>
          <a:ln>
            <a:noFill/>
          </a:ln>
          <a:effectLst>
            <a:softEdge rad="112500"/>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611560" y="476672"/>
            <a:ext cx="8207896" cy="1200329"/>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lgn="ctr"/>
            <a:r>
              <a:rPr lang="en-US" sz="3200" b="1" dirty="0" smtClean="0">
                <a:solidFill>
                  <a:schemeClr val="bg1"/>
                </a:solidFill>
                <a:latin typeface="Avenir Next" charset="0"/>
                <a:ea typeface="Avenir Next" charset="0"/>
                <a:cs typeface="Avenir Next" charset="0"/>
              </a:rPr>
              <a:t>C. </a:t>
            </a:r>
            <a:r>
              <a:rPr lang="es-MX" sz="3600" b="1" dirty="0" smtClean="0"/>
              <a:t>UNA MAYOR RESPONSABILIDAD EN LA IGLESIA</a:t>
            </a:r>
            <a:endParaRPr lang="en-US" dirty="0"/>
          </a:p>
        </p:txBody>
      </p:sp>
      <p:pic>
        <p:nvPicPr>
          <p:cNvPr id="2" name="Imagem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33140" y="2708946"/>
            <a:ext cx="5395444" cy="4149028"/>
          </a:xfrm>
          <a:prstGeom prst="rect">
            <a:avLst/>
          </a:prstGeom>
        </p:spPr>
      </p:pic>
      <p:sp>
        <p:nvSpPr>
          <p:cNvPr id="3" name="Retângulo 2"/>
          <p:cNvSpPr/>
          <p:nvPr/>
        </p:nvSpPr>
        <p:spPr>
          <a:xfrm>
            <a:off x="179512" y="2687490"/>
            <a:ext cx="4608512" cy="3970318"/>
          </a:xfrm>
          <a:prstGeom prst="rect">
            <a:avLst/>
          </a:prstGeom>
        </p:spPr>
        <p:txBody>
          <a:bodyPr wrap="square">
            <a:spAutoFit/>
          </a:bodyPr>
          <a:lstStyle/>
          <a:p>
            <a:pPr lvl="0" algn="ctr"/>
            <a:r>
              <a:rPr lang="es-MX" sz="2800" b="1" dirty="0"/>
              <a:t>Las jóvenes adolescentes necesitan tener encuentros en los que se sientan cómodas y con éxito a fin de reforzar su confianza en sí mismas</a:t>
            </a:r>
            <a:r>
              <a:rPr lang="es-MX" sz="2800" b="1" dirty="0" smtClean="0"/>
              <a:t>.</a:t>
            </a:r>
          </a:p>
          <a:p>
            <a:pPr lvl="0" algn="ctr"/>
            <a:r>
              <a:rPr lang="es-MX" sz="2800" b="1" dirty="0" smtClean="0"/>
              <a:t> </a:t>
            </a:r>
            <a:r>
              <a:rPr lang="es-MX" sz="2800" b="1" dirty="0"/>
              <a:t>Deben dárseles responsabilidades que puedan cumplir con éxito.</a:t>
            </a:r>
            <a:endParaRPr lang="pt-BR" sz="4000" dirty="0">
              <a:ln>
                <a:solidFill>
                  <a:schemeClr val="bg1"/>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984741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0" y="404664"/>
            <a:ext cx="9144000" cy="707886"/>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n-US" sz="3600" b="1" dirty="0" smtClean="0">
                <a:solidFill>
                  <a:schemeClr val="bg1"/>
                </a:solidFill>
                <a:latin typeface="Avenir Next" charset="0"/>
                <a:ea typeface="Avenir Next" charset="0"/>
                <a:cs typeface="Avenir Next" charset="0"/>
              </a:rPr>
              <a:t>D. </a:t>
            </a:r>
            <a:r>
              <a:rPr lang="es-MX" sz="4000" b="1" dirty="0" smtClean="0"/>
              <a:t>ELECCIÓN DE CARRERA</a:t>
            </a:r>
            <a:endParaRPr lang="en-US" sz="4000" dirty="0" smtClean="0"/>
          </a:p>
        </p:txBody>
      </p:sp>
      <p:sp>
        <p:nvSpPr>
          <p:cNvPr id="3" name="Retângulo 2"/>
          <p:cNvSpPr/>
          <p:nvPr/>
        </p:nvSpPr>
        <p:spPr>
          <a:xfrm>
            <a:off x="3563888" y="2420888"/>
            <a:ext cx="5416942" cy="3970318"/>
          </a:xfrm>
          <a:prstGeom prst="rect">
            <a:avLst/>
          </a:prstGeom>
        </p:spPr>
        <p:txBody>
          <a:bodyPr wrap="square">
            <a:spAutoFit/>
          </a:bodyPr>
          <a:lstStyle/>
          <a:p>
            <a:pPr algn="ctr"/>
            <a:r>
              <a:rPr lang="es-MX" sz="2800" b="1" dirty="0"/>
              <a:t> </a:t>
            </a:r>
            <a:endParaRPr lang="en-US" sz="2800" dirty="0"/>
          </a:p>
          <a:p>
            <a:pPr algn="ctr"/>
            <a:r>
              <a:rPr lang="es-MX" sz="2800" b="1" dirty="0"/>
              <a:t>Una de las grandes decisiones en los años de adolescencia es la elección de una carrera. Al reflexionar largamente en esta decisión, deben tomar en consideración los puntos fuertes de su personalidad, sus talentos naturales, habilidades e intereses. </a:t>
            </a:r>
            <a:endParaRPr lang="pt-BR" sz="4000" dirty="0">
              <a:ln>
                <a:solidFill>
                  <a:schemeClr val="bg1"/>
                </a:solidFill>
              </a:ln>
              <a:effectLst>
                <a:outerShdw blurRad="38100" dist="38100" dir="2700000" algn="tl">
                  <a:srgbClr val="000000">
                    <a:alpha val="43137"/>
                  </a:srgbClr>
                </a:outerShdw>
              </a:effectLst>
            </a:endParaRPr>
          </a:p>
        </p:txBody>
      </p:sp>
      <p:pic>
        <p:nvPicPr>
          <p:cNvPr id="2" name="Imagem 1"/>
          <p:cNvPicPr>
            <a:picLocks noChangeAspect="1"/>
          </p:cNvPicPr>
          <p:nvPr/>
        </p:nvPicPr>
        <p:blipFill>
          <a:blip r:embed="rId4">
            <a:extLst>
              <a:ext uri="{28A0092B-C50C-407E-A947-70E740481C1C}">
                <a14:useLocalDpi xmlns:a14="http://schemas.microsoft.com/office/drawing/2010/main"/>
              </a:ext>
            </a:extLst>
          </a:blip>
          <a:stretch>
            <a:fillRect/>
          </a:stretch>
        </p:blipFill>
        <p:spPr>
          <a:xfrm flipH="1">
            <a:off x="0" y="2299926"/>
            <a:ext cx="3389676" cy="5089514"/>
          </a:xfrm>
          <a:prstGeom prst="snip2SameRect">
            <a:avLst/>
          </a:prstGeom>
        </p:spPr>
      </p:pic>
    </p:spTree>
    <p:extLst>
      <p:ext uri="{BB962C8B-B14F-4D97-AF65-F5344CB8AC3E}">
        <p14:creationId xmlns:p14="http://schemas.microsoft.com/office/powerpoint/2010/main" val="36314189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12824" y="620688"/>
            <a:ext cx="9144000" cy="707886"/>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lgn="ctr"/>
            <a:r>
              <a:rPr lang="en-US" sz="3600" b="1" dirty="0" smtClean="0">
                <a:solidFill>
                  <a:schemeClr val="bg1"/>
                </a:solidFill>
                <a:latin typeface="Avenir Next" charset="0"/>
                <a:ea typeface="Avenir Next" charset="0"/>
                <a:cs typeface="Avenir Next" charset="0"/>
              </a:rPr>
              <a:t>E. </a:t>
            </a:r>
            <a:r>
              <a:rPr lang="es-MX" sz="4000" b="1" dirty="0" smtClean="0"/>
              <a:t>NECESIDADES SOCIALES</a:t>
            </a:r>
            <a:endParaRPr lang="en-US" sz="4000" dirty="0"/>
          </a:p>
        </p:txBody>
      </p:sp>
      <p:pic>
        <p:nvPicPr>
          <p:cNvPr id="2" name="Imagem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645024"/>
            <a:ext cx="9144000" cy="4259296"/>
          </a:xfrm>
          <a:prstGeom prst="rect">
            <a:avLst/>
          </a:prstGeom>
        </p:spPr>
      </p:pic>
      <p:sp>
        <p:nvSpPr>
          <p:cNvPr id="3" name="Retângulo 2"/>
          <p:cNvSpPr/>
          <p:nvPr/>
        </p:nvSpPr>
        <p:spPr>
          <a:xfrm>
            <a:off x="683568" y="2420888"/>
            <a:ext cx="8064896" cy="1964512"/>
          </a:xfrm>
          <a:prstGeom prst="rect">
            <a:avLst/>
          </a:prstGeom>
        </p:spPr>
        <p:txBody>
          <a:bodyPr wrap="square">
            <a:spAutoFit/>
          </a:bodyPr>
          <a:lstStyle/>
          <a:p>
            <a:pPr lvl="0" algn="ctr">
              <a:lnSpc>
                <a:spcPct val="110000"/>
              </a:lnSpc>
            </a:pPr>
            <a:r>
              <a:rPr lang="es-MX" sz="2800" b="1" dirty="0"/>
              <a:t>Las adolescentes necesitan amistades que las alienten, acepten, apoyen y nutran espiritualmente. Necesitan amigos genuinos que tengan buenos valores</a:t>
            </a:r>
            <a:endParaRPr lang="pt-BR" sz="4400" dirty="0">
              <a:ln>
                <a:solidFill>
                  <a:schemeClr val="bg1"/>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47654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366936" y="2204864"/>
            <a:ext cx="4211960" cy="584775"/>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n-US" sz="3200" b="1" dirty="0" smtClean="0">
                <a:solidFill>
                  <a:srgbClr val="00CC00"/>
                </a:solidFill>
                <a:latin typeface="Aharoni" panose="02010803020104030203" pitchFamily="2" charset="-79"/>
                <a:ea typeface="Avenir Next" charset="0"/>
                <a:cs typeface="Aharoni" panose="02010803020104030203" pitchFamily="2" charset="-79"/>
              </a:rPr>
              <a:t>1. </a:t>
            </a:r>
            <a:r>
              <a:rPr lang="es-MX" sz="2000" b="1" dirty="0" smtClean="0">
                <a:solidFill>
                  <a:srgbClr val="00CC00"/>
                </a:solidFill>
                <a:latin typeface="Aharoni" panose="02010803020104030203" pitchFamily="2" charset="-79"/>
                <a:cs typeface="Aharoni" panose="02010803020104030203" pitchFamily="2" charset="-79"/>
              </a:rPr>
              <a:t>PARTICIPACIÓN EN LA IGLESIA</a:t>
            </a:r>
            <a:endParaRPr lang="en-US" sz="2000" dirty="0">
              <a:solidFill>
                <a:srgbClr val="00CC00"/>
              </a:solidFill>
              <a:latin typeface="Aharoni" panose="02010803020104030203" pitchFamily="2" charset="-79"/>
              <a:cs typeface="Aharoni" panose="02010803020104030203" pitchFamily="2" charset="-79"/>
            </a:endParaRPr>
          </a:p>
        </p:txBody>
      </p:sp>
      <p:sp>
        <p:nvSpPr>
          <p:cNvPr id="3" name="Retângulo 2"/>
          <p:cNvSpPr/>
          <p:nvPr/>
        </p:nvSpPr>
        <p:spPr>
          <a:xfrm>
            <a:off x="251520" y="2636912"/>
            <a:ext cx="5544616" cy="1964512"/>
          </a:xfrm>
          <a:prstGeom prst="rect">
            <a:avLst/>
          </a:prstGeom>
        </p:spPr>
        <p:txBody>
          <a:bodyPr wrap="square">
            <a:spAutoFit/>
          </a:bodyPr>
          <a:lstStyle/>
          <a:p>
            <a:pPr lvl="0">
              <a:lnSpc>
                <a:spcPct val="110000"/>
              </a:lnSpc>
            </a:pPr>
            <a:r>
              <a:rPr lang="es-MX" sz="2800" b="1" dirty="0"/>
              <a:t>Cada adolescente necesita experimentar un sentimiento de aceptación, de pertenencia y de </a:t>
            </a:r>
            <a:r>
              <a:rPr lang="es-MX" sz="2800" b="1" dirty="0" smtClean="0"/>
              <a:t>validación</a:t>
            </a:r>
          </a:p>
        </p:txBody>
      </p:sp>
      <p:sp>
        <p:nvSpPr>
          <p:cNvPr id="4" name="Rectangle 3"/>
          <p:cNvSpPr/>
          <p:nvPr/>
        </p:nvSpPr>
        <p:spPr>
          <a:xfrm>
            <a:off x="-2527" y="149254"/>
            <a:ext cx="9144000" cy="707886"/>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lgn="ctr"/>
            <a:r>
              <a:rPr lang="en-US" sz="3600" b="1" dirty="0" smtClean="0">
                <a:solidFill>
                  <a:schemeClr val="bg1"/>
                </a:solidFill>
                <a:latin typeface="Avenir Next" charset="0"/>
                <a:ea typeface="Avenir Next" charset="0"/>
                <a:cs typeface="Avenir Next" charset="0"/>
              </a:rPr>
              <a:t>E. </a:t>
            </a:r>
            <a:r>
              <a:rPr lang="es-MX" sz="4000" b="1" dirty="0" smtClean="0"/>
              <a:t>NECESIDADES SOCIALES</a:t>
            </a:r>
            <a:endParaRPr lang="en-US" sz="4000" dirty="0"/>
          </a:p>
        </p:txBody>
      </p:sp>
      <p:pic>
        <p:nvPicPr>
          <p:cNvPr id="2" name="Picture 1"/>
          <p:cNvPicPr>
            <a:picLocks noChangeAspect="1"/>
          </p:cNvPicPr>
          <p:nvPr/>
        </p:nvPicPr>
        <p:blipFill>
          <a:blip r:embed="rId4"/>
          <a:stretch>
            <a:fillRect/>
          </a:stretch>
        </p:blipFill>
        <p:spPr>
          <a:xfrm>
            <a:off x="4838328" y="1124743"/>
            <a:ext cx="3910136" cy="2606757"/>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5" name="Rectangle 4"/>
          <p:cNvSpPr/>
          <p:nvPr/>
        </p:nvSpPr>
        <p:spPr>
          <a:xfrm>
            <a:off x="2195736" y="4280165"/>
            <a:ext cx="6228184" cy="2462213"/>
          </a:xfrm>
          <a:prstGeom prst="rect">
            <a:avLst/>
          </a:prstGeom>
        </p:spPr>
        <p:txBody>
          <a:bodyPr wrap="square">
            <a:spAutoFit/>
          </a:bodyPr>
          <a:lstStyle/>
          <a:p>
            <a:pPr marL="342900" lvl="0" indent="-342900">
              <a:lnSpc>
                <a:spcPct val="110000"/>
              </a:lnSpc>
              <a:buFont typeface="Arial" panose="020B0604020202020204" pitchFamily="34" charset="0"/>
              <a:buChar char="•"/>
            </a:pPr>
            <a:r>
              <a:rPr lang="es-ES" sz="2800" dirty="0"/>
              <a:t>Ellos necesitan tener liderazgo.</a:t>
            </a:r>
          </a:p>
          <a:p>
            <a:pPr marL="342900" lvl="0" indent="-342900">
              <a:lnSpc>
                <a:spcPct val="110000"/>
              </a:lnSpc>
              <a:buFont typeface="Arial" panose="020B0604020202020204" pitchFamily="34" charset="0"/>
              <a:buChar char="•"/>
            </a:pPr>
            <a:r>
              <a:rPr lang="es-ES" sz="2800" dirty="0"/>
              <a:t>Necesitan sentirse necesarios e importantes.</a:t>
            </a:r>
          </a:p>
          <a:p>
            <a:pPr marL="342900" lvl="0" indent="-342900">
              <a:lnSpc>
                <a:spcPct val="110000"/>
              </a:lnSpc>
              <a:buFont typeface="Arial" panose="020B0604020202020204" pitchFamily="34" charset="0"/>
              <a:buChar char="•"/>
            </a:pPr>
            <a:r>
              <a:rPr lang="es-ES" sz="2800" dirty="0"/>
              <a:t>La iglesia ofrece un escenario ideal para que esto ocurra</a:t>
            </a:r>
            <a:endParaRPr lang="pt-BR" sz="2800" dirty="0">
              <a:ln>
                <a:solidFill>
                  <a:schemeClr val="bg1"/>
                </a:solidFill>
              </a:ln>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225254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107504" y="2243295"/>
            <a:ext cx="3960440" cy="584775"/>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n-US" sz="3200" b="1" dirty="0" smtClean="0">
                <a:solidFill>
                  <a:srgbClr val="00CC00"/>
                </a:solidFill>
                <a:latin typeface="Aharoni" panose="02010803020104030203" pitchFamily="2" charset="-79"/>
                <a:ea typeface="Avenir Next" charset="0"/>
                <a:cs typeface="Aharoni" panose="02010803020104030203" pitchFamily="2" charset="-79"/>
              </a:rPr>
              <a:t>2</a:t>
            </a:r>
            <a:r>
              <a:rPr lang="en-US" sz="2000" b="1" dirty="0" smtClean="0">
                <a:solidFill>
                  <a:srgbClr val="00CC00"/>
                </a:solidFill>
                <a:latin typeface="Aharoni" panose="02010803020104030203" pitchFamily="2" charset="-79"/>
                <a:ea typeface="Avenir Next" charset="0"/>
                <a:cs typeface="Aharoni" panose="02010803020104030203" pitchFamily="2" charset="-79"/>
              </a:rPr>
              <a:t>. </a:t>
            </a:r>
            <a:r>
              <a:rPr lang="es-MX" sz="2000" b="1" dirty="0" smtClean="0">
                <a:solidFill>
                  <a:srgbClr val="00CC00"/>
                </a:solidFill>
                <a:latin typeface="Aharoni" panose="02010803020104030203" pitchFamily="2" charset="-79"/>
                <a:cs typeface="Aharoni" panose="02010803020104030203" pitchFamily="2" charset="-79"/>
              </a:rPr>
              <a:t>FORMANDO CONEXIONES </a:t>
            </a:r>
            <a:endParaRPr lang="en-US" sz="1100" dirty="0">
              <a:solidFill>
                <a:srgbClr val="00CC00"/>
              </a:solidFill>
              <a:latin typeface="Aharoni" panose="02010803020104030203" pitchFamily="2" charset="-79"/>
              <a:cs typeface="Aharoni" panose="02010803020104030203" pitchFamily="2" charset="-79"/>
            </a:endParaRPr>
          </a:p>
        </p:txBody>
      </p:sp>
      <p:sp>
        <p:nvSpPr>
          <p:cNvPr id="3" name="Retângulo 2"/>
          <p:cNvSpPr/>
          <p:nvPr/>
        </p:nvSpPr>
        <p:spPr>
          <a:xfrm>
            <a:off x="212812" y="2924944"/>
            <a:ext cx="6648424" cy="3416320"/>
          </a:xfrm>
          <a:prstGeom prst="rect">
            <a:avLst/>
          </a:prstGeom>
        </p:spPr>
        <p:txBody>
          <a:bodyPr wrap="square">
            <a:spAutoFit/>
          </a:bodyPr>
          <a:lstStyle/>
          <a:p>
            <a:r>
              <a:rPr lang="es-MX" sz="2400" b="1" dirty="0"/>
              <a:t>El primer paso para la participación y entrenamiento de las personas jóvenes es conectarse con ellas. </a:t>
            </a:r>
            <a:endParaRPr lang="es-MX" sz="2400" b="1" dirty="0" smtClean="0"/>
          </a:p>
          <a:p>
            <a:pPr marL="285750" indent="-285750">
              <a:buFont typeface="Arial" panose="020B0604020202020204" pitchFamily="34" charset="0"/>
              <a:buChar char="•"/>
            </a:pPr>
            <a:r>
              <a:rPr lang="es-MX" sz="2400" dirty="0"/>
              <a:t>Llega a conocerlas</a:t>
            </a:r>
            <a:r>
              <a:rPr lang="es-MX" sz="2400" dirty="0" smtClean="0"/>
              <a:t>.</a:t>
            </a:r>
          </a:p>
          <a:p>
            <a:pPr marL="285750" indent="-285750">
              <a:buFont typeface="Arial" panose="020B0604020202020204" pitchFamily="34" charset="0"/>
              <a:buChar char="•"/>
            </a:pPr>
            <a:r>
              <a:rPr lang="es-MX" sz="2400" dirty="0" smtClean="0"/>
              <a:t> </a:t>
            </a:r>
            <a:r>
              <a:rPr lang="es-MX" sz="2400" dirty="0"/>
              <a:t>Provee para ellas oportunidades para socializar y trabaja mano a mano con personas jóvenes. </a:t>
            </a:r>
            <a:endParaRPr lang="es-MX" sz="2400" dirty="0" smtClean="0"/>
          </a:p>
          <a:p>
            <a:pPr marL="285750" indent="-285750">
              <a:buFont typeface="Arial" panose="020B0604020202020204" pitchFamily="34" charset="0"/>
              <a:buChar char="•"/>
            </a:pPr>
            <a:r>
              <a:rPr lang="es-MX" sz="2400" dirty="0" smtClean="0"/>
              <a:t>Conoce </a:t>
            </a:r>
            <a:r>
              <a:rPr lang="es-MX" sz="2400" dirty="0"/>
              <a:t>quiénes son y que es de lo que disfrutan y hacia qué se sienten altamente inclinadas. </a:t>
            </a:r>
            <a:endParaRPr lang="es-MX" sz="2400" dirty="0" smtClean="0"/>
          </a:p>
          <a:p>
            <a:pPr marL="285750" indent="-285750">
              <a:buFont typeface="Arial" panose="020B0604020202020204" pitchFamily="34" charset="0"/>
              <a:buChar char="•"/>
            </a:pPr>
            <a:r>
              <a:rPr lang="es-MX" sz="2400" dirty="0" smtClean="0"/>
              <a:t>Aumenta </a:t>
            </a:r>
            <a:r>
              <a:rPr lang="es-MX" sz="2400" dirty="0"/>
              <a:t>cada vez este conocimiento.  </a:t>
            </a:r>
            <a:endParaRPr lang="en-US" sz="2400" dirty="0"/>
          </a:p>
        </p:txBody>
      </p:sp>
      <p:pic>
        <p:nvPicPr>
          <p:cNvPr id="4" name="Picture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876256" y="2243295"/>
            <a:ext cx="2088232" cy="381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907339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107504" y="2248590"/>
            <a:ext cx="3852912" cy="584775"/>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n-US" sz="3200" b="1" dirty="0" smtClean="0">
                <a:solidFill>
                  <a:srgbClr val="00CC00"/>
                </a:solidFill>
                <a:latin typeface="Aharoni" panose="02010803020104030203" pitchFamily="2" charset="-79"/>
                <a:ea typeface="Avenir Next" charset="0"/>
                <a:cs typeface="Aharoni" panose="02010803020104030203" pitchFamily="2" charset="-79"/>
              </a:rPr>
              <a:t>3</a:t>
            </a:r>
            <a:r>
              <a:rPr lang="en-US" sz="2000" b="1" dirty="0" smtClean="0">
                <a:solidFill>
                  <a:srgbClr val="00CC00"/>
                </a:solidFill>
                <a:latin typeface="Aharoni" panose="02010803020104030203" pitchFamily="2" charset="-79"/>
                <a:ea typeface="Avenir Next" charset="0"/>
                <a:cs typeface="Aharoni" panose="02010803020104030203" pitchFamily="2" charset="-79"/>
              </a:rPr>
              <a:t>. </a:t>
            </a:r>
            <a:r>
              <a:rPr lang="es-MX" sz="2400" b="1" dirty="0" smtClean="0">
                <a:solidFill>
                  <a:srgbClr val="00CC00"/>
                </a:solidFill>
                <a:latin typeface="Aharoni" panose="02010803020104030203" pitchFamily="2" charset="-79"/>
                <a:cs typeface="Aharoni" panose="02010803020104030203" pitchFamily="2" charset="-79"/>
              </a:rPr>
              <a:t>SUELTA LAS RIENDAS </a:t>
            </a:r>
            <a:endParaRPr lang="pt-BR" sz="2800" dirty="0">
              <a:solidFill>
                <a:schemeClr val="bg1"/>
              </a:solidFill>
              <a:latin typeface="Aharoni" panose="02010803020104030203" pitchFamily="2" charset="-79"/>
              <a:ea typeface="Avenir Next" charset="0"/>
              <a:cs typeface="Aharoni" panose="02010803020104030203" pitchFamily="2" charset="-79"/>
            </a:endParaRPr>
          </a:p>
        </p:txBody>
      </p:sp>
      <p:sp>
        <p:nvSpPr>
          <p:cNvPr id="3" name="Retângulo 2"/>
          <p:cNvSpPr/>
          <p:nvPr/>
        </p:nvSpPr>
        <p:spPr>
          <a:xfrm>
            <a:off x="105969" y="3212976"/>
            <a:ext cx="4896544" cy="2640723"/>
          </a:xfrm>
          <a:prstGeom prst="rect">
            <a:avLst/>
          </a:prstGeom>
        </p:spPr>
        <p:txBody>
          <a:bodyPr wrap="square">
            <a:spAutoFit/>
          </a:bodyPr>
          <a:lstStyle/>
          <a:p>
            <a:pPr algn="ctr">
              <a:lnSpc>
                <a:spcPct val="120000"/>
              </a:lnSpc>
            </a:pPr>
            <a:r>
              <a:rPr lang="es-MX" sz="2400" b="1" dirty="0"/>
              <a:t>La causa del conflicto entre los adolescentes y sus padres tiene que ver con asuntos de control</a:t>
            </a:r>
            <a:r>
              <a:rPr lang="es-MX" sz="2400" b="1" dirty="0" smtClean="0"/>
              <a:t>.</a:t>
            </a:r>
            <a:endParaRPr lang="en-US" sz="2800" dirty="0" smtClean="0"/>
          </a:p>
          <a:p>
            <a:pPr algn="ctr">
              <a:lnSpc>
                <a:spcPct val="120000"/>
              </a:lnSpc>
            </a:pPr>
            <a:endParaRPr lang="en-US" sz="1200" dirty="0" smtClean="0"/>
          </a:p>
          <a:p>
            <a:pPr algn="ctr">
              <a:lnSpc>
                <a:spcPct val="120000"/>
              </a:lnSpc>
            </a:pPr>
            <a:r>
              <a:rPr lang="en-US" dirty="0" smtClean="0"/>
              <a:t>Los padres </a:t>
            </a:r>
            <a:r>
              <a:rPr lang="es-MX" dirty="0" smtClean="0"/>
              <a:t>necesitan </a:t>
            </a:r>
            <a:r>
              <a:rPr lang="es-MX" dirty="0"/>
              <a:t>recordar que su papel es ir soltando gradualmente las riendas de control en manos de los propios hijos. </a:t>
            </a:r>
            <a:endParaRPr lang="pt-BR" sz="2800" dirty="0"/>
          </a:p>
        </p:txBody>
      </p:sp>
      <p:pic>
        <p:nvPicPr>
          <p:cNvPr id="2" name="Imagem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277603" y="2509224"/>
            <a:ext cx="3888432" cy="4314889"/>
          </a:xfrm>
          <a:prstGeom prst="rect">
            <a:avLst/>
          </a:prstGeom>
        </p:spPr>
      </p:pic>
    </p:spTree>
    <p:extLst>
      <p:ext uri="{BB962C8B-B14F-4D97-AF65-F5344CB8AC3E}">
        <p14:creationId xmlns:p14="http://schemas.microsoft.com/office/powerpoint/2010/main" val="11562481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251520" y="2060848"/>
            <a:ext cx="3491880" cy="646331"/>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n-US" sz="3600" b="1" dirty="0" smtClean="0">
                <a:solidFill>
                  <a:srgbClr val="00CC00"/>
                </a:solidFill>
                <a:latin typeface="Aharoni" panose="02010803020104030203" pitchFamily="2" charset="-79"/>
                <a:ea typeface="Avenir Next" charset="0"/>
                <a:cs typeface="Aharoni" panose="02010803020104030203" pitchFamily="2" charset="-79"/>
              </a:rPr>
              <a:t>4. </a:t>
            </a:r>
            <a:r>
              <a:rPr lang="es-MX" b="1" dirty="0">
                <a:solidFill>
                  <a:srgbClr val="00CC00"/>
                </a:solidFill>
                <a:latin typeface="Aharoni" panose="02010803020104030203" pitchFamily="2" charset="-79"/>
                <a:cs typeface="Aharoni" panose="02010803020104030203" pitchFamily="2" charset="-79"/>
              </a:rPr>
              <a:t>Hablar acerca de sexo </a:t>
            </a:r>
            <a:endParaRPr lang="en-US" dirty="0">
              <a:solidFill>
                <a:srgbClr val="00CC00"/>
              </a:solidFill>
              <a:latin typeface="Aharoni" panose="02010803020104030203" pitchFamily="2" charset="-79"/>
              <a:cs typeface="Aharoni" panose="02010803020104030203" pitchFamily="2" charset="-79"/>
            </a:endParaRPr>
          </a:p>
        </p:txBody>
      </p:sp>
      <p:sp>
        <p:nvSpPr>
          <p:cNvPr id="3" name="Retângulo 2"/>
          <p:cNvSpPr/>
          <p:nvPr/>
        </p:nvSpPr>
        <p:spPr>
          <a:xfrm>
            <a:off x="755576" y="2707179"/>
            <a:ext cx="7992888" cy="3108543"/>
          </a:xfrm>
          <a:prstGeom prst="rect">
            <a:avLst/>
          </a:prstGeom>
        </p:spPr>
        <p:txBody>
          <a:bodyPr wrap="square">
            <a:spAutoFit/>
          </a:bodyPr>
          <a:lstStyle/>
          <a:p>
            <a:pPr algn="ctr"/>
            <a:r>
              <a:rPr lang="es-MX" sz="2800" b="1" dirty="0"/>
              <a:t>Siendo que las relaciones con el sexo opuesto son una parte tan importante de los intereses de una jovencita, necesitan de adultos que estén dispuestos a prestar atención a esos asuntos con ellas. Las conversaciones llanas y francas acerca de sexo y matrimonio requieren de una madurez que va más allá de los años adolescentes. </a:t>
            </a:r>
            <a:endParaRPr lang="pt-BR" sz="2800" dirty="0"/>
          </a:p>
        </p:txBody>
      </p:sp>
    </p:spTree>
    <p:extLst>
      <p:ext uri="{BB962C8B-B14F-4D97-AF65-F5344CB8AC3E}">
        <p14:creationId xmlns:p14="http://schemas.microsoft.com/office/powerpoint/2010/main" val="11686373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0" y="764704"/>
            <a:ext cx="8891464" cy="646331"/>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lgn="ctr"/>
            <a:r>
              <a:rPr lang="es-MX" sz="3600" dirty="0" smtClean="0"/>
              <a:t>“DÉCADA CRÍTICA”</a:t>
            </a:r>
            <a:endParaRPr lang="pt-BR" sz="6000" dirty="0">
              <a:solidFill>
                <a:schemeClr val="bg1"/>
              </a:solidFill>
              <a:latin typeface="Avenir Next" charset="0"/>
              <a:ea typeface="Avenir Next" charset="0"/>
              <a:cs typeface="Avenir Next" charset="0"/>
            </a:endParaRPr>
          </a:p>
        </p:txBody>
      </p:sp>
      <p:sp>
        <p:nvSpPr>
          <p:cNvPr id="3" name="Retângulo 2"/>
          <p:cNvSpPr/>
          <p:nvPr/>
        </p:nvSpPr>
        <p:spPr>
          <a:xfrm>
            <a:off x="539552" y="2924944"/>
            <a:ext cx="8064896" cy="2616101"/>
          </a:xfrm>
          <a:prstGeom prst="rect">
            <a:avLst/>
          </a:prstGeom>
        </p:spPr>
        <p:txBody>
          <a:bodyPr wrap="square">
            <a:spAutoFit/>
          </a:bodyPr>
          <a:lstStyle/>
          <a:p>
            <a:pPr algn="ctr"/>
            <a:r>
              <a:rPr lang="es-MX" sz="3200" dirty="0" smtClean="0"/>
              <a:t>Las </a:t>
            </a:r>
            <a:r>
              <a:rPr lang="es-MX" sz="3200" dirty="0"/>
              <a:t>edades entre los 16 y los 26 años</a:t>
            </a:r>
            <a:r>
              <a:rPr lang="es-MX" sz="3200" dirty="0" smtClean="0"/>
              <a:t>, es </a:t>
            </a:r>
            <a:r>
              <a:rPr lang="es-MX" sz="3200" dirty="0"/>
              <a:t>la </a:t>
            </a:r>
            <a:r>
              <a:rPr lang="es-MX" sz="3600" dirty="0">
                <a:solidFill>
                  <a:srgbClr val="3258CC"/>
                </a:solidFill>
              </a:rPr>
              <a:t>“década crítica”. </a:t>
            </a:r>
            <a:endParaRPr lang="es-MX" sz="3200" dirty="0" smtClean="0">
              <a:solidFill>
                <a:srgbClr val="3258CC"/>
              </a:solidFill>
            </a:endParaRPr>
          </a:p>
          <a:p>
            <a:pPr algn="ctr"/>
            <a:r>
              <a:rPr lang="es-MX" sz="3200" dirty="0"/>
              <a:t>Estos son los años que transforman a una jovencita que viven en su casa, en una persona adulta que gana su propio </a:t>
            </a:r>
            <a:r>
              <a:rPr lang="es-MX" sz="3200" dirty="0" smtClean="0"/>
              <a:t>sustento.</a:t>
            </a:r>
            <a:endParaRPr lang="en-US" sz="3200" dirty="0" smtClean="0">
              <a:latin typeface="+mj-lt"/>
            </a:endParaRPr>
          </a:p>
        </p:txBody>
      </p:sp>
    </p:spTree>
    <p:extLst>
      <p:ext uri="{BB962C8B-B14F-4D97-AF65-F5344CB8AC3E}">
        <p14:creationId xmlns:p14="http://schemas.microsoft.com/office/powerpoint/2010/main" val="11686373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Imagem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512" y="2375741"/>
            <a:ext cx="4361904" cy="4581651"/>
          </a:xfrm>
          <a:prstGeom prst="snip2SameRect">
            <a:avLst/>
          </a:prstGeom>
        </p:spPr>
      </p:pic>
      <p:sp>
        <p:nvSpPr>
          <p:cNvPr id="3" name="Retângulo 2"/>
          <p:cNvSpPr/>
          <p:nvPr/>
        </p:nvSpPr>
        <p:spPr>
          <a:xfrm>
            <a:off x="4325392" y="2619852"/>
            <a:ext cx="4536504" cy="4093428"/>
          </a:xfrm>
          <a:prstGeom prst="rect">
            <a:avLst/>
          </a:prstGeom>
        </p:spPr>
        <p:txBody>
          <a:bodyPr wrap="square">
            <a:spAutoFit/>
          </a:bodyPr>
          <a:lstStyle/>
          <a:p>
            <a:pPr algn="ctr"/>
            <a:r>
              <a:rPr lang="es-MX" sz="2800" b="1" dirty="0"/>
              <a:t>Los adolescentes tienen las mismas necesidades espirituales que tienen los adultos: </a:t>
            </a:r>
            <a:r>
              <a:rPr lang="es-MX" sz="3200" b="1" dirty="0">
                <a:solidFill>
                  <a:srgbClr val="00B0F0"/>
                </a:solidFill>
              </a:rPr>
              <a:t>conocer a Dios y ser salvados por gracia</a:t>
            </a:r>
            <a:r>
              <a:rPr lang="es-MX" sz="2800" b="1" dirty="0"/>
              <a:t>. Tal vez no lo admitan ante sus padres, pero muchos de ellos anhelan tener una íntima relación con Dios.</a:t>
            </a:r>
            <a:endParaRPr lang="pt-BR" sz="2400" dirty="0"/>
          </a:p>
        </p:txBody>
      </p:sp>
      <p:sp>
        <p:nvSpPr>
          <p:cNvPr id="4" name="Rectangle 3"/>
          <p:cNvSpPr/>
          <p:nvPr/>
        </p:nvSpPr>
        <p:spPr>
          <a:xfrm>
            <a:off x="1605899" y="721298"/>
            <a:ext cx="5932201" cy="646331"/>
          </a:xfrm>
          <a:prstGeom prst="rect">
            <a:avLst/>
          </a:prstGeom>
        </p:spPr>
        <p:txBody>
          <a:bodyPr wrap="none">
            <a:spAutoFit/>
          </a:bodyPr>
          <a:lstStyle/>
          <a:p>
            <a:pPr>
              <a:tabLst>
                <a:tab pos="270510" algn="l"/>
              </a:tabLst>
            </a:pPr>
            <a:r>
              <a:rPr lang="es-MX" sz="3600" b="1" dirty="0" smtClean="0">
                <a:solidFill>
                  <a:schemeClr val="bg1"/>
                </a:solidFill>
              </a:rPr>
              <a:t>F. NECESIDADES ESPIRITUALES</a:t>
            </a:r>
            <a:endParaRPr lang="en-US" sz="3600" dirty="0">
              <a:solidFill>
                <a:schemeClr val="bg1"/>
              </a:solidFill>
            </a:endParaRPr>
          </a:p>
        </p:txBody>
      </p:sp>
    </p:spTree>
    <p:extLst>
      <p:ext uri="{BB962C8B-B14F-4D97-AF65-F5344CB8AC3E}">
        <p14:creationId xmlns:p14="http://schemas.microsoft.com/office/powerpoint/2010/main" val="20672816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tângulo 2"/>
          <p:cNvSpPr/>
          <p:nvPr/>
        </p:nvSpPr>
        <p:spPr>
          <a:xfrm>
            <a:off x="413792" y="1782395"/>
            <a:ext cx="8316416" cy="3293209"/>
          </a:xfrm>
          <a:prstGeom prst="rect">
            <a:avLst/>
          </a:prstGeom>
        </p:spPr>
        <p:txBody>
          <a:bodyPr wrap="square">
            <a:spAutoFit/>
          </a:bodyPr>
          <a:lstStyle/>
          <a:p>
            <a:pPr algn="ctr"/>
            <a:r>
              <a:rPr lang="es-MX" sz="3600" dirty="0"/>
              <a:t>“La iglesia languidece por falta de la ayuda de jóvenes que den un testimonio valiente, que con celo ardoroso aticen las indolentes energías del pueblo de Dios, y aumenten así el poder de la iglesia en el mundo” </a:t>
            </a:r>
            <a:endParaRPr lang="es-MX" sz="3600" dirty="0" smtClean="0"/>
          </a:p>
          <a:p>
            <a:pPr algn="ctr"/>
            <a:r>
              <a:rPr lang="es-MX" sz="2800" dirty="0" smtClean="0"/>
              <a:t>(</a:t>
            </a:r>
            <a:r>
              <a:rPr lang="es-MX" sz="2800" dirty="0"/>
              <a:t>Elena G. White,</a:t>
            </a:r>
            <a:r>
              <a:rPr lang="es-MX" sz="2800" i="1" dirty="0"/>
              <a:t> Mensajes para los jóvenes</a:t>
            </a:r>
            <a:r>
              <a:rPr lang="es-MX" sz="2800" dirty="0"/>
              <a:t>, p. 18</a:t>
            </a:r>
            <a:r>
              <a:rPr lang="es-MX" sz="2800" dirty="0" smtClean="0"/>
              <a:t>).</a:t>
            </a:r>
            <a:endParaRPr lang="en-US" sz="2800" dirty="0"/>
          </a:p>
        </p:txBody>
      </p:sp>
    </p:spTree>
    <p:extLst>
      <p:ext uri="{BB962C8B-B14F-4D97-AF65-F5344CB8AC3E}">
        <p14:creationId xmlns:p14="http://schemas.microsoft.com/office/powerpoint/2010/main" val="26761500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2699792" y="1556792"/>
            <a:ext cx="4932040" cy="861774"/>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r>
              <a:rPr lang="es-MX" sz="3200" b="1" dirty="0" smtClean="0"/>
              <a:t>I. LOS </a:t>
            </a:r>
            <a:r>
              <a:rPr lang="es-MX" sz="3200" b="1" dirty="0"/>
              <a:t>AÑOS ADOLESCENTES</a:t>
            </a:r>
            <a:endParaRPr lang="en-US" sz="3200" dirty="0"/>
          </a:p>
          <a:p>
            <a:r>
              <a:rPr lang="es-MX" dirty="0"/>
              <a:t> </a:t>
            </a:r>
            <a:endParaRPr lang="en-US" dirty="0"/>
          </a:p>
        </p:txBody>
      </p:sp>
      <p:sp>
        <p:nvSpPr>
          <p:cNvPr id="3" name="Retângulo 2"/>
          <p:cNvSpPr/>
          <p:nvPr/>
        </p:nvSpPr>
        <p:spPr>
          <a:xfrm>
            <a:off x="4355976" y="2780928"/>
            <a:ext cx="4608512" cy="3785652"/>
          </a:xfrm>
          <a:prstGeom prst="rect">
            <a:avLst/>
          </a:prstGeom>
        </p:spPr>
        <p:txBody>
          <a:bodyPr wrap="square">
            <a:spAutoFit/>
          </a:bodyPr>
          <a:lstStyle/>
          <a:p>
            <a:pPr marL="457200" indent="-457200">
              <a:buAutoNum type="alphaUcPeriod"/>
            </a:pPr>
            <a:r>
              <a:rPr lang="es-MX" sz="4400" b="1" dirty="0" smtClean="0">
                <a:solidFill>
                  <a:srgbClr val="00B0F0"/>
                </a:solidFill>
                <a:latin typeface="Aharoni" panose="02010803020104030203" pitchFamily="2" charset="-79"/>
                <a:cs typeface="Aharoni" panose="02010803020104030203" pitchFamily="2" charset="-79"/>
              </a:rPr>
              <a:t>FÍSICAMENTE</a:t>
            </a:r>
          </a:p>
          <a:p>
            <a:endParaRPr lang="en-US" sz="2800" dirty="0" smtClean="0">
              <a:latin typeface="Aharoni" panose="02010803020104030203" pitchFamily="2" charset="-79"/>
              <a:cs typeface="Aharoni" panose="02010803020104030203" pitchFamily="2" charset="-79"/>
            </a:endParaRPr>
          </a:p>
          <a:p>
            <a:pPr lvl="0"/>
            <a:r>
              <a:rPr lang="pt-BR" sz="2800" dirty="0" smtClean="0">
                <a:ln w="12700">
                  <a:noFill/>
                  <a:prstDash val="solid"/>
                </a:ln>
                <a:solidFill>
                  <a:srgbClr val="FF0000"/>
                </a:solidFill>
                <a:latin typeface="Aharoni" panose="02010803020104030203" pitchFamily="2" charset="-79"/>
                <a:cs typeface="Aharoni" panose="02010803020104030203" pitchFamily="2" charset="-79"/>
              </a:rPr>
              <a:t>B. PERSONALIDAD Y ACTITUDES</a:t>
            </a:r>
          </a:p>
          <a:p>
            <a:pPr lvl="0"/>
            <a:endParaRPr lang="en-US" sz="2800" dirty="0" smtClean="0">
              <a:ln w="12700">
                <a:noFill/>
                <a:prstDash val="solid"/>
              </a:ln>
              <a:latin typeface="Aharoni" panose="02010803020104030203" pitchFamily="2" charset="-79"/>
              <a:cs typeface="Aharoni" panose="02010803020104030203" pitchFamily="2" charset="-79"/>
            </a:endParaRPr>
          </a:p>
          <a:p>
            <a:r>
              <a:rPr lang="en-US" sz="2800" dirty="0" smtClean="0">
                <a:ln w="12700">
                  <a:noFill/>
                  <a:prstDash val="solid"/>
                </a:ln>
                <a:solidFill>
                  <a:srgbClr val="3258CC"/>
                </a:solidFill>
                <a:latin typeface="Aharoni" panose="02010803020104030203" pitchFamily="2" charset="-79"/>
                <a:cs typeface="Aharoni" panose="02010803020104030203" pitchFamily="2" charset="-79"/>
              </a:rPr>
              <a:t>C. </a:t>
            </a:r>
            <a:r>
              <a:rPr lang="es-MX" sz="2800" b="1" dirty="0" smtClean="0">
                <a:solidFill>
                  <a:srgbClr val="3258CC"/>
                </a:solidFill>
                <a:latin typeface="Aharoni" panose="02010803020104030203" pitchFamily="2" charset="-79"/>
                <a:cs typeface="Aharoni" panose="02010803020104030203" pitchFamily="2" charset="-79"/>
              </a:rPr>
              <a:t>SOCIALMENTE</a:t>
            </a:r>
          </a:p>
          <a:p>
            <a:endParaRPr lang="en-US" sz="2800" dirty="0" smtClean="0">
              <a:latin typeface="Aharoni" panose="02010803020104030203" pitchFamily="2" charset="-79"/>
              <a:cs typeface="Aharoni" panose="02010803020104030203" pitchFamily="2" charset="-79"/>
            </a:endParaRPr>
          </a:p>
          <a:p>
            <a:pPr lvl="0"/>
            <a:r>
              <a:rPr lang="pt-BR" sz="2800" dirty="0" smtClean="0">
                <a:ln w="12700">
                  <a:noFill/>
                  <a:prstDash val="solid"/>
                </a:ln>
                <a:solidFill>
                  <a:srgbClr val="FFC000"/>
                </a:solidFill>
                <a:latin typeface="Aharoni" panose="02010803020104030203" pitchFamily="2" charset="-79"/>
                <a:cs typeface="Aharoni" panose="02010803020104030203" pitchFamily="2" charset="-79"/>
              </a:rPr>
              <a:t>D. ESPIRITUALMENTE </a:t>
            </a:r>
            <a:endParaRPr lang="pt-BR" sz="2800" dirty="0">
              <a:ln w="12700">
                <a:noFill/>
                <a:prstDash val="solid"/>
              </a:ln>
              <a:solidFill>
                <a:srgbClr val="FFC000"/>
              </a:solidFill>
              <a:latin typeface="Aharoni" panose="02010803020104030203" pitchFamily="2" charset="-79"/>
              <a:cs typeface="Aharoni" panose="02010803020104030203" pitchFamily="2" charset="-79"/>
            </a:endParaRPr>
          </a:p>
        </p:txBody>
      </p:sp>
      <p:pic>
        <p:nvPicPr>
          <p:cNvPr id="2" name="Imagem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0183072">
            <a:off x="-807569" y="2351381"/>
            <a:ext cx="4767605" cy="4888644"/>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83592" y="2492896"/>
            <a:ext cx="3864848" cy="4967850"/>
          </a:xfrm>
          <a:prstGeom prst="rect">
            <a:avLst/>
          </a:prstGeom>
        </p:spPr>
      </p:pic>
      <p:sp>
        <p:nvSpPr>
          <p:cNvPr id="5" name="TextBox 4"/>
          <p:cNvSpPr txBox="1"/>
          <p:nvPr/>
        </p:nvSpPr>
        <p:spPr>
          <a:xfrm>
            <a:off x="4572000" y="3798987"/>
            <a:ext cx="1584175" cy="1200329"/>
          </a:xfrm>
          <a:prstGeom prst="rect">
            <a:avLst/>
          </a:prstGeom>
          <a:noFill/>
        </p:spPr>
        <p:txBody>
          <a:bodyPr wrap="square" rtlCol="0">
            <a:spAutoFit/>
          </a:bodyPr>
          <a:lstStyle/>
          <a:p>
            <a:pPr algn="ctr"/>
            <a:r>
              <a:rPr lang="es-US" sz="2400" dirty="0" smtClean="0">
                <a:latin typeface="Arial Black" panose="020B0A04020102020204" pitchFamily="34" charset="0"/>
                <a:ea typeface="Avenir Next" charset="0"/>
                <a:cs typeface="Avenir Next" charset="0"/>
              </a:rPr>
              <a:t>SEGUIR </a:t>
            </a:r>
            <a:r>
              <a:rPr lang="en-US" sz="2400" dirty="0" smtClean="0">
                <a:latin typeface="Arial Black" panose="020B0A04020102020204" pitchFamily="34" charset="0"/>
                <a:ea typeface="Avenir Next" charset="0"/>
                <a:cs typeface="Avenir Next" charset="0"/>
              </a:rPr>
              <a:t>LAS IDEAS </a:t>
            </a:r>
            <a:endParaRPr lang="en-US" sz="2400" dirty="0">
              <a:latin typeface="Arial Black" panose="020B0A04020102020204" pitchFamily="34" charset="0"/>
              <a:ea typeface="Avenir Next" charset="0"/>
              <a:cs typeface="Avenir Next" charset="0"/>
            </a:endParaRPr>
          </a:p>
        </p:txBody>
      </p:sp>
      <p:sp>
        <p:nvSpPr>
          <p:cNvPr id="6" name="Title 5"/>
          <p:cNvSpPr>
            <a:spLocks noGrp="1"/>
          </p:cNvSpPr>
          <p:nvPr>
            <p:ph type="title"/>
          </p:nvPr>
        </p:nvSpPr>
        <p:spPr>
          <a:xfrm>
            <a:off x="107504" y="419692"/>
            <a:ext cx="8676456" cy="1025666"/>
          </a:xfrm>
        </p:spPr>
        <p:txBody>
          <a:bodyPr>
            <a:noAutofit/>
          </a:bodyPr>
          <a:lstStyle/>
          <a:p>
            <a:r>
              <a:rPr lang="en-US" sz="3600" b="1" dirty="0" smtClean="0">
                <a:solidFill>
                  <a:schemeClr val="bg1"/>
                </a:solidFill>
                <a:effectLst>
                  <a:outerShdw blurRad="38100" dist="38100" dir="2700000" algn="tl">
                    <a:srgbClr val="000000">
                      <a:alpha val="43137"/>
                    </a:srgbClr>
                  </a:outerShdw>
                </a:effectLst>
                <a:latin typeface="Avenir Next" charset="0"/>
                <a:ea typeface="Avenir Next" charset="0"/>
                <a:cs typeface="Avenir Next" charset="0"/>
              </a:rPr>
              <a:t>III. </a:t>
            </a:r>
            <a:r>
              <a:rPr lang="es-MX" b="1" dirty="0">
                <a:solidFill>
                  <a:schemeClr val="bg1"/>
                </a:solidFill>
              </a:rPr>
              <a:t>QUÉ PUEDE HACER MINISTERIO DE LA MUJER </a:t>
            </a:r>
            <a:endParaRPr lang="en-US" sz="3600" b="1" dirty="0">
              <a:solidFill>
                <a:schemeClr val="bg1"/>
              </a:solidFill>
              <a:effectLst>
                <a:outerShdw blurRad="38100" dist="38100" dir="2700000" algn="tl">
                  <a:srgbClr val="000000">
                    <a:alpha val="43137"/>
                  </a:srgbClr>
                </a:outerShdw>
              </a:effectLst>
              <a:latin typeface="Avenir Next" charset="0"/>
              <a:ea typeface="Avenir Next" charset="0"/>
              <a:cs typeface="Avenir Next" charset="0"/>
            </a:endParaRPr>
          </a:p>
        </p:txBody>
      </p:sp>
    </p:spTree>
    <p:extLst>
      <p:ext uri="{BB962C8B-B14F-4D97-AF65-F5344CB8AC3E}">
        <p14:creationId xmlns:p14="http://schemas.microsoft.com/office/powerpoint/2010/main" val="35514118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Imagem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0568" y="2926029"/>
            <a:ext cx="5904656" cy="3930885"/>
          </a:xfrm>
          <a:prstGeom prst="snipRoundRect">
            <a:avLst/>
          </a:prstGeom>
        </p:spPr>
      </p:pic>
      <p:sp>
        <p:nvSpPr>
          <p:cNvPr id="3" name="Retângulo 2"/>
          <p:cNvSpPr/>
          <p:nvPr/>
        </p:nvSpPr>
        <p:spPr>
          <a:xfrm>
            <a:off x="4689402" y="2564904"/>
            <a:ext cx="4427984" cy="4031873"/>
          </a:xfrm>
          <a:prstGeom prst="rect">
            <a:avLst/>
          </a:prstGeom>
        </p:spPr>
        <p:txBody>
          <a:bodyPr wrap="square">
            <a:spAutoFit/>
          </a:bodyPr>
          <a:lstStyle/>
          <a:p>
            <a:pPr marL="514350" lvl="0" indent="-514350">
              <a:buFont typeface="Wingdings" panose="05000000000000000000" pitchFamily="2" charset="2"/>
              <a:buChar char="ü"/>
            </a:pPr>
            <a:r>
              <a:rPr lang="es-MX" sz="3200" b="1" dirty="0"/>
              <a:t>Sé una buena oyente </a:t>
            </a:r>
            <a:endParaRPr lang="es-MX" sz="3200" b="1" dirty="0" smtClean="0"/>
          </a:p>
          <a:p>
            <a:pPr marL="514350" lvl="0" indent="-514350">
              <a:buFont typeface="Wingdings" panose="05000000000000000000" pitchFamily="2" charset="2"/>
              <a:buChar char="ü"/>
            </a:pPr>
            <a:r>
              <a:rPr lang="es-MX" sz="3200" b="1" dirty="0" smtClean="0"/>
              <a:t>Sé </a:t>
            </a:r>
            <a:r>
              <a:rPr lang="es-MX" sz="3200" b="1" dirty="0"/>
              <a:t>una persona </a:t>
            </a:r>
            <a:r>
              <a:rPr lang="es-MX" sz="3200" b="1" dirty="0" smtClean="0"/>
              <a:t>aceptadora</a:t>
            </a:r>
          </a:p>
          <a:p>
            <a:pPr marL="514350" lvl="0" indent="-514350">
              <a:buFont typeface="Wingdings" panose="05000000000000000000" pitchFamily="2" charset="2"/>
              <a:buChar char="ü"/>
            </a:pPr>
            <a:r>
              <a:rPr lang="es-MX" sz="3200" b="1" dirty="0" smtClean="0"/>
              <a:t> Sé </a:t>
            </a:r>
            <a:r>
              <a:rPr lang="es-MX" sz="3200" b="1" dirty="0"/>
              <a:t>tú </a:t>
            </a:r>
            <a:r>
              <a:rPr lang="es-MX" sz="3200" b="1" dirty="0" smtClean="0"/>
              <a:t>misma</a:t>
            </a:r>
            <a:endParaRPr lang="en-US" sz="3200" dirty="0"/>
          </a:p>
          <a:p>
            <a:pPr marL="514350" lvl="0" indent="-514350">
              <a:buFont typeface="Wingdings" panose="05000000000000000000" pitchFamily="2" charset="2"/>
              <a:buChar char="ü"/>
            </a:pPr>
            <a:r>
              <a:rPr lang="es-MX" sz="3200" b="1" dirty="0"/>
              <a:t>Interésate en ellas </a:t>
            </a:r>
            <a:r>
              <a:rPr lang="es-MX" sz="3200" dirty="0" smtClean="0"/>
              <a:t> </a:t>
            </a:r>
            <a:endParaRPr lang="en-US" sz="3200" dirty="0"/>
          </a:p>
          <a:p>
            <a:pPr marL="514350" lvl="0" indent="-514350">
              <a:buFont typeface="Wingdings" panose="05000000000000000000" pitchFamily="2" charset="2"/>
              <a:buChar char="ü"/>
            </a:pPr>
            <a:r>
              <a:rPr lang="es-MX" sz="3200" b="1" dirty="0"/>
              <a:t>Sé una persona genuina </a:t>
            </a:r>
            <a:endParaRPr lang="es-MX" sz="3200" b="1" dirty="0" smtClean="0"/>
          </a:p>
          <a:p>
            <a:pPr marL="514350" lvl="0" indent="-514350">
              <a:buFont typeface="Wingdings" panose="05000000000000000000" pitchFamily="2" charset="2"/>
              <a:buChar char="ü"/>
            </a:pPr>
            <a:r>
              <a:rPr lang="es-MX" sz="3200" b="1" dirty="0" smtClean="0"/>
              <a:t>Ora </a:t>
            </a:r>
            <a:r>
              <a:rPr lang="es-MX" sz="3200" b="1" dirty="0"/>
              <a:t>siempre</a:t>
            </a:r>
            <a:endParaRPr lang="pt-BR" sz="3200" dirty="0"/>
          </a:p>
        </p:txBody>
      </p:sp>
      <p:sp>
        <p:nvSpPr>
          <p:cNvPr id="4" name="Rectangle 3"/>
          <p:cNvSpPr/>
          <p:nvPr/>
        </p:nvSpPr>
        <p:spPr>
          <a:xfrm>
            <a:off x="1259632" y="620688"/>
            <a:ext cx="6737485" cy="584775"/>
          </a:xfrm>
          <a:prstGeom prst="rect">
            <a:avLst/>
          </a:prstGeom>
        </p:spPr>
        <p:txBody>
          <a:bodyPr wrap="none">
            <a:spAutoFit/>
          </a:bodyPr>
          <a:lstStyle/>
          <a:p>
            <a:pPr lvl="0"/>
            <a:r>
              <a:rPr lang="es-MX" sz="3200" b="1" dirty="0">
                <a:solidFill>
                  <a:schemeClr val="bg1"/>
                </a:solidFill>
              </a:rPr>
              <a:t>A. Ministerio individual, caso por caso </a:t>
            </a:r>
            <a:endParaRPr lang="en-US" sz="3200" dirty="0">
              <a:solidFill>
                <a:schemeClr val="bg1"/>
              </a:solidFill>
            </a:endParaRPr>
          </a:p>
        </p:txBody>
      </p:sp>
    </p:spTree>
    <p:extLst>
      <p:ext uri="{BB962C8B-B14F-4D97-AF65-F5344CB8AC3E}">
        <p14:creationId xmlns:p14="http://schemas.microsoft.com/office/powerpoint/2010/main" val="37911113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tângulo 2"/>
          <p:cNvSpPr/>
          <p:nvPr/>
        </p:nvSpPr>
        <p:spPr>
          <a:xfrm>
            <a:off x="3707904" y="1412776"/>
            <a:ext cx="4685864" cy="3785652"/>
          </a:xfrm>
          <a:prstGeom prst="rect">
            <a:avLst/>
          </a:prstGeom>
        </p:spPr>
        <p:txBody>
          <a:bodyPr wrap="square">
            <a:spAutoFit/>
          </a:bodyPr>
          <a:lstStyle/>
          <a:p>
            <a:pPr algn="ctr">
              <a:lnSpc>
                <a:spcPct val="150000"/>
              </a:lnSpc>
            </a:pPr>
            <a:r>
              <a:rPr lang="en-US" sz="3200" dirty="0" smtClean="0">
                <a:solidFill>
                  <a:srgbClr val="00B0F0"/>
                </a:solidFill>
              </a:rPr>
              <a:t>“</a:t>
            </a:r>
            <a:r>
              <a:rPr lang="es-MX" sz="3200" dirty="0" smtClean="0">
                <a:solidFill>
                  <a:srgbClr val="00B0F0"/>
                </a:solidFill>
              </a:rPr>
              <a:t>A </a:t>
            </a:r>
            <a:r>
              <a:rPr lang="es-MX" sz="3200" dirty="0">
                <a:solidFill>
                  <a:srgbClr val="00B0F0"/>
                </a:solidFill>
              </a:rPr>
              <a:t>fin de actuar eficazmente, quien trabaja con los jóvenes debe entender bien el contexto cultural de ellos</a:t>
            </a:r>
            <a:r>
              <a:rPr lang="en-US" sz="3200" dirty="0" smtClean="0">
                <a:solidFill>
                  <a:srgbClr val="00B0F0"/>
                </a:solidFill>
              </a:rPr>
              <a:t>.”</a:t>
            </a:r>
            <a:endParaRPr lang="en-US" sz="3200" dirty="0">
              <a:solidFill>
                <a:srgbClr val="00B0F0"/>
              </a:solidFill>
            </a:endParaRPr>
          </a:p>
        </p:txBody>
      </p:sp>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320" y="3165220"/>
            <a:ext cx="5089376" cy="3692780"/>
          </a:xfrm>
          <a:prstGeom prst="rect">
            <a:avLst/>
          </a:prstGeom>
        </p:spPr>
      </p:pic>
    </p:spTree>
    <p:extLst>
      <p:ext uri="{BB962C8B-B14F-4D97-AF65-F5344CB8AC3E}">
        <p14:creationId xmlns:p14="http://schemas.microsoft.com/office/powerpoint/2010/main" val="27811894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12"/>
          <p:cNvSpPr/>
          <p:nvPr/>
        </p:nvSpPr>
        <p:spPr>
          <a:xfrm>
            <a:off x="1601670" y="476672"/>
            <a:ext cx="5940660" cy="769441"/>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s-MX" sz="4400" b="1" dirty="0" smtClean="0">
                <a:solidFill>
                  <a:schemeClr val="bg1"/>
                </a:solidFill>
              </a:rPr>
              <a:t>LAS FAMILIAS VARÍAN</a:t>
            </a:r>
            <a:endParaRPr lang="en-US" sz="4400" dirty="0">
              <a:solidFill>
                <a:schemeClr val="bg1"/>
              </a:solidFill>
            </a:endParaRPr>
          </a:p>
        </p:txBody>
      </p:sp>
      <p:sp>
        <p:nvSpPr>
          <p:cNvPr id="6" name="Retângulo 2"/>
          <p:cNvSpPr/>
          <p:nvPr/>
        </p:nvSpPr>
        <p:spPr>
          <a:xfrm>
            <a:off x="107504" y="2780928"/>
            <a:ext cx="5112568" cy="3539430"/>
          </a:xfrm>
          <a:prstGeom prst="rect">
            <a:avLst/>
          </a:prstGeom>
        </p:spPr>
        <p:txBody>
          <a:bodyPr wrap="square">
            <a:spAutoFit/>
          </a:bodyPr>
          <a:lstStyle/>
          <a:p>
            <a:pPr algn="ctr"/>
            <a:r>
              <a:rPr lang="es-MX" sz="2800" b="1" dirty="0"/>
              <a:t>Hoy en día, muy pocos de los jóvenes viven en el seno de una familia tradicional c</a:t>
            </a:r>
            <a:r>
              <a:rPr lang="es-MX" sz="2800" b="1" dirty="0" smtClean="0"/>
              <a:t>onservadora.</a:t>
            </a:r>
          </a:p>
          <a:p>
            <a:pPr algn="ctr"/>
            <a:endParaRPr lang="es-MX" sz="2800" b="1" dirty="0"/>
          </a:p>
          <a:p>
            <a:pPr algn="ctr"/>
            <a:r>
              <a:rPr lang="es-MX" sz="2800" b="1" dirty="0" smtClean="0"/>
              <a:t> </a:t>
            </a:r>
            <a:r>
              <a:rPr lang="es-MX" sz="2800" b="1" dirty="0"/>
              <a:t>Muchos adolescentes pueden tener la clara sensación de sentirse aislados, por varias razones. </a:t>
            </a:r>
            <a:endParaRPr lang="en-US" sz="2800" dirty="0"/>
          </a:p>
        </p:txBody>
      </p:sp>
      <p:sp>
        <p:nvSpPr>
          <p:cNvPr id="2" name="Retângulo 1"/>
          <p:cNvSpPr/>
          <p:nvPr/>
        </p:nvSpPr>
        <p:spPr>
          <a:xfrm>
            <a:off x="5452627" y="5229200"/>
            <a:ext cx="3318545" cy="1477328"/>
          </a:xfrm>
          <a:prstGeom prst="rect">
            <a:avLst/>
          </a:prstGeom>
        </p:spPr>
        <p:txBody>
          <a:bodyPr wrap="square">
            <a:spAutoFit/>
          </a:bodyPr>
          <a:lstStyle/>
          <a:p>
            <a:pPr algn="ctr"/>
            <a:r>
              <a:rPr lang="es-MX" dirty="0">
                <a:solidFill>
                  <a:schemeClr val="accent6"/>
                </a:solidFill>
              </a:rPr>
              <a:t>Pide al Señor que te impresione con la idea de con qué adolescente puedes involucrarte en alguna de estas formas. </a:t>
            </a:r>
            <a:endParaRPr lang="en-US" dirty="0">
              <a:solidFill>
                <a:schemeClr val="accent6"/>
              </a:solidFill>
            </a:endParaRPr>
          </a:p>
          <a:p>
            <a:endParaRPr lang="pt-BR" dirty="0"/>
          </a:p>
        </p:txBody>
      </p:sp>
      <p:pic>
        <p:nvPicPr>
          <p:cNvPr id="3" name="Picture 2"/>
          <p:cNvPicPr>
            <a:picLocks noChangeAspect="1"/>
          </p:cNvPicPr>
          <p:nvPr/>
        </p:nvPicPr>
        <p:blipFill>
          <a:blip r:embed="rId4"/>
          <a:stretch>
            <a:fillRect/>
          </a:stretch>
        </p:blipFill>
        <p:spPr>
          <a:xfrm>
            <a:off x="5461295" y="2636912"/>
            <a:ext cx="3167844" cy="211189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7811894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tângulo 2"/>
          <p:cNvSpPr/>
          <p:nvPr/>
        </p:nvSpPr>
        <p:spPr>
          <a:xfrm>
            <a:off x="305780" y="2484179"/>
            <a:ext cx="8586700" cy="4401205"/>
          </a:xfrm>
          <a:prstGeom prst="rect">
            <a:avLst/>
          </a:prstGeom>
        </p:spPr>
        <p:txBody>
          <a:bodyPr wrap="square">
            <a:spAutoFit/>
          </a:bodyPr>
          <a:lstStyle/>
          <a:p>
            <a:pPr algn="ctr"/>
            <a:r>
              <a:rPr lang="es-MX" sz="2800" b="1" dirty="0"/>
              <a:t>“A fin de que la obra pueda avanzar en todos los ramos, Dios pide vigor, celo y valor juveniles. Él ha escogido a los jóvenes para que ayuden en el progreso de su causa. El hacer planes con mente clara y ejecutarlos con mano valerosa, requiere energía fresca y no estropeada. Los jóvenes están invitados a dar a Dios la fuerza de su juventud, para que, por el ejercicio de sus poderes, por reflexión aguda y acción vigorosa, le tributen gloria, e impartan salvación a sus semejantes</a:t>
            </a:r>
            <a:r>
              <a:rPr lang="es-MX" sz="2800" b="1" dirty="0" smtClean="0"/>
              <a:t>”</a:t>
            </a:r>
          </a:p>
          <a:p>
            <a:pPr algn="ctr"/>
            <a:r>
              <a:rPr lang="es-MX" sz="2800" b="1" dirty="0" smtClean="0"/>
              <a:t> </a:t>
            </a:r>
            <a:r>
              <a:rPr lang="es-MX" sz="2800" b="1" dirty="0"/>
              <a:t>(</a:t>
            </a:r>
            <a:r>
              <a:rPr lang="es-MX" sz="2800" b="1" i="1" dirty="0"/>
              <a:t>Obreros evangélicos, </a:t>
            </a:r>
            <a:r>
              <a:rPr lang="es-MX" sz="2800" b="1" dirty="0"/>
              <a:t>p. 69).</a:t>
            </a:r>
            <a:endParaRPr lang="en-US" sz="2800" dirty="0"/>
          </a:p>
        </p:txBody>
      </p:sp>
      <p:sp>
        <p:nvSpPr>
          <p:cNvPr id="4" name="Rectangle 12"/>
          <p:cNvSpPr/>
          <p:nvPr/>
        </p:nvSpPr>
        <p:spPr>
          <a:xfrm>
            <a:off x="1331640" y="476672"/>
            <a:ext cx="7415808" cy="707886"/>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r>
              <a:rPr lang="en-US" sz="3600" b="1" dirty="0" smtClean="0">
                <a:solidFill>
                  <a:schemeClr val="bg1"/>
                </a:solidFill>
                <a:latin typeface="Avenir Next" charset="0"/>
                <a:ea typeface="Avenir Next" charset="0"/>
                <a:cs typeface="Avenir Next" charset="0"/>
              </a:rPr>
              <a:t>B. </a:t>
            </a:r>
            <a:r>
              <a:rPr lang="es-MX" sz="4000" b="1" dirty="0" smtClean="0">
                <a:solidFill>
                  <a:schemeClr val="bg1"/>
                </a:solidFill>
              </a:rPr>
              <a:t>PARTICIPACIÓN EN LA IGLESIA </a:t>
            </a:r>
            <a:endParaRPr lang="en-US" sz="4000" dirty="0">
              <a:solidFill>
                <a:schemeClr val="bg1"/>
              </a:solidFill>
            </a:endParaRPr>
          </a:p>
        </p:txBody>
      </p:sp>
    </p:spTree>
    <p:extLst>
      <p:ext uri="{BB962C8B-B14F-4D97-AF65-F5344CB8AC3E}">
        <p14:creationId xmlns:p14="http://schemas.microsoft.com/office/powerpoint/2010/main" val="11272147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tângulo 2"/>
          <p:cNvSpPr/>
          <p:nvPr/>
        </p:nvSpPr>
        <p:spPr>
          <a:xfrm>
            <a:off x="3347864" y="2676771"/>
            <a:ext cx="5616624" cy="3785652"/>
          </a:xfrm>
          <a:prstGeom prst="rect">
            <a:avLst/>
          </a:prstGeom>
        </p:spPr>
        <p:txBody>
          <a:bodyPr wrap="square">
            <a:spAutoFit/>
          </a:bodyPr>
          <a:lstStyle/>
          <a:p>
            <a:pPr algn="ctr"/>
            <a:r>
              <a:rPr lang="es-MX" sz="2400" b="1" dirty="0"/>
              <a:t>Ten cuidado con la idea de proveer servicios de adoración separados para los jóvenes, que los aíslan de la influencia de los adultos. </a:t>
            </a:r>
            <a:endParaRPr lang="en-US" sz="2400" dirty="0"/>
          </a:p>
          <a:p>
            <a:r>
              <a:rPr lang="es-MX" sz="2400" dirty="0"/>
              <a:t> </a:t>
            </a:r>
            <a:endParaRPr lang="en-US" sz="2400" dirty="0"/>
          </a:p>
          <a:p>
            <a:pPr algn="ctr"/>
            <a:r>
              <a:rPr lang="es-MX" sz="2400" b="1" dirty="0"/>
              <a:t>Provee clases, reuniones de oración y estudios bíblicos intergeneracionales, invitando a los adultos que están realmente interesados en las personas jóvenes y en atenderlos y cuidarlos.  </a:t>
            </a:r>
            <a:endParaRPr lang="en-US" sz="2400" dirty="0"/>
          </a:p>
        </p:txBody>
      </p:sp>
      <p:sp>
        <p:nvSpPr>
          <p:cNvPr id="4" name="Rectangle 12"/>
          <p:cNvSpPr/>
          <p:nvPr/>
        </p:nvSpPr>
        <p:spPr>
          <a:xfrm>
            <a:off x="107504" y="548680"/>
            <a:ext cx="8424936" cy="707886"/>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s-MX" sz="4000" b="1" dirty="0" smtClean="0">
                <a:solidFill>
                  <a:schemeClr val="bg1"/>
                </a:solidFill>
              </a:rPr>
              <a:t>JUNTOS, NO SEPARADOS</a:t>
            </a:r>
            <a:endParaRPr lang="en-US" sz="4000" dirty="0">
              <a:solidFill>
                <a:schemeClr val="bg1"/>
              </a:solidFill>
            </a:endParaRPr>
          </a:p>
        </p:txBody>
      </p:sp>
      <p:pic>
        <p:nvPicPr>
          <p:cNvPr id="7" name="Picture 6" descr="discerningstewardship.jpg"/>
          <p:cNvPicPr>
            <a:picLocks noChangeAspect="1"/>
          </p:cNvPicPr>
          <p:nvPr/>
        </p:nvPicPr>
        <p:blipFill>
          <a:blip r:embed="rId4">
            <a:extLst>
              <a:ext uri="{28A0092B-C50C-407E-A947-70E740481C1C}">
                <a14:useLocalDpi xmlns:a14="http://schemas.microsoft.com/office/drawing/2010/main"/>
              </a:ext>
            </a:extLst>
          </a:blip>
          <a:stretch>
            <a:fillRect/>
          </a:stretch>
        </p:blipFill>
        <p:spPr>
          <a:xfrm rot="21235350">
            <a:off x="448367" y="2546101"/>
            <a:ext cx="2569972" cy="38549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272147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12"/>
          <p:cNvSpPr/>
          <p:nvPr/>
        </p:nvSpPr>
        <p:spPr>
          <a:xfrm>
            <a:off x="323528" y="620688"/>
            <a:ext cx="8207896" cy="1077218"/>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n-US" sz="3200" b="1" dirty="0" smtClean="0">
                <a:solidFill>
                  <a:schemeClr val="bg1"/>
                </a:solidFill>
                <a:latin typeface="Avenir Next" charset="0"/>
                <a:ea typeface="Avenir Next" charset="0"/>
                <a:cs typeface="Avenir Next" charset="0"/>
              </a:rPr>
              <a:t>C. </a:t>
            </a:r>
            <a:r>
              <a:rPr lang="es-MX" sz="3200" b="1" dirty="0" smtClean="0">
                <a:solidFill>
                  <a:schemeClr val="bg1"/>
                </a:solidFill>
              </a:rPr>
              <a:t>IDEAS SOBRE MINISTERIOS QUE IMPACTAN A LOS ADOLESCENTES</a:t>
            </a:r>
            <a:endParaRPr lang="en-US" sz="3200" dirty="0">
              <a:solidFill>
                <a:schemeClr val="bg1"/>
              </a:solidFill>
            </a:endParaRPr>
          </a:p>
        </p:txBody>
      </p:sp>
      <p:sp>
        <p:nvSpPr>
          <p:cNvPr id="6" name="Retângulo 2"/>
          <p:cNvSpPr/>
          <p:nvPr/>
        </p:nvSpPr>
        <p:spPr>
          <a:xfrm>
            <a:off x="323528" y="2708920"/>
            <a:ext cx="5733510" cy="3539430"/>
          </a:xfrm>
          <a:prstGeom prst="rect">
            <a:avLst/>
          </a:prstGeom>
        </p:spPr>
        <p:txBody>
          <a:bodyPr wrap="square">
            <a:spAutoFit/>
          </a:bodyPr>
          <a:lstStyle/>
          <a:p>
            <a:pPr algn="ctr"/>
            <a:r>
              <a:rPr lang="es-MX" sz="2800" b="1" dirty="0"/>
              <a:t>Pensemos ahora en algunas cosas específicas que Ministerio de la Mujer puede hacer en favor de esas jovencitas adolescentes. Ellas son parte de nuestra responsabilidad, tanto en el ámbito del ministerio, como en el de gozar de su compañía y amistad. </a:t>
            </a:r>
            <a:endParaRPr lang="en-US" sz="2800" dirty="0"/>
          </a:p>
        </p:txBody>
      </p:sp>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00192" y="3429000"/>
            <a:ext cx="2335887" cy="2329064"/>
          </a:xfrm>
          <a:prstGeom prst="rect">
            <a:avLst/>
          </a:prstGeom>
        </p:spPr>
      </p:pic>
    </p:spTree>
    <p:extLst>
      <p:ext uri="{BB962C8B-B14F-4D97-AF65-F5344CB8AC3E}">
        <p14:creationId xmlns:p14="http://schemas.microsoft.com/office/powerpoint/2010/main" val="27811894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tângulo 2"/>
          <p:cNvSpPr/>
          <p:nvPr/>
        </p:nvSpPr>
        <p:spPr>
          <a:xfrm>
            <a:off x="683568" y="2636912"/>
            <a:ext cx="7704856" cy="2893100"/>
          </a:xfrm>
          <a:prstGeom prst="rect">
            <a:avLst/>
          </a:prstGeom>
        </p:spPr>
        <p:txBody>
          <a:bodyPr wrap="square">
            <a:spAutoFit/>
          </a:bodyPr>
          <a:lstStyle/>
          <a:p>
            <a:pPr lvl="0"/>
            <a:r>
              <a:rPr lang="es-MX" sz="2000" b="1" dirty="0">
                <a:solidFill>
                  <a:srgbClr val="9A0000"/>
                </a:solidFill>
              </a:rPr>
              <a:t>Actividades de grupo: </a:t>
            </a:r>
            <a:endParaRPr lang="en-US" sz="2000" dirty="0">
              <a:solidFill>
                <a:srgbClr val="9A0000"/>
              </a:solidFill>
            </a:endParaRPr>
          </a:p>
          <a:p>
            <a:pPr marL="285750" lvl="0" indent="-285750">
              <a:buFont typeface="Wingdings" panose="05000000000000000000" pitchFamily="2" charset="2"/>
              <a:buChar char="ü"/>
            </a:pPr>
            <a:r>
              <a:rPr lang="es-MX" dirty="0"/>
              <a:t>Banquete de madres e hijas</a:t>
            </a:r>
            <a:endParaRPr lang="en-US" dirty="0"/>
          </a:p>
          <a:p>
            <a:pPr marL="285750" lvl="0" indent="-285750">
              <a:buFont typeface="Wingdings" panose="05000000000000000000" pitchFamily="2" charset="2"/>
              <a:buChar char="ü"/>
            </a:pPr>
            <a:r>
              <a:rPr lang="es-MX" dirty="0"/>
              <a:t>Fiesta de piyamas o </a:t>
            </a:r>
            <a:r>
              <a:rPr lang="es-MX" dirty="0" err="1"/>
              <a:t>piyamada</a:t>
            </a:r>
            <a:r>
              <a:rPr lang="es-MX" dirty="0"/>
              <a:t> (</a:t>
            </a:r>
            <a:r>
              <a:rPr lang="es-MX" dirty="0" err="1"/>
              <a:t>pijamada</a:t>
            </a:r>
            <a:r>
              <a:rPr lang="es-MX" dirty="0"/>
              <a:t>) de madres e hijas</a:t>
            </a:r>
            <a:endParaRPr lang="en-US" dirty="0"/>
          </a:p>
          <a:p>
            <a:pPr marL="285750" lvl="0" indent="-285750">
              <a:buFont typeface="Wingdings" panose="05000000000000000000" pitchFamily="2" charset="2"/>
              <a:buChar char="ü"/>
            </a:pPr>
            <a:r>
              <a:rPr lang="es-MX" dirty="0"/>
              <a:t>Lluvia de regalos para despedir a las adolescentes y jovencitas que se están yendo a estudiar fuera por primera vez en calidad de internas. </a:t>
            </a:r>
            <a:endParaRPr lang="en-US" dirty="0"/>
          </a:p>
          <a:p>
            <a:pPr marL="285750" lvl="0" indent="-285750">
              <a:buFont typeface="Wingdings" panose="05000000000000000000" pitchFamily="2" charset="2"/>
              <a:buChar char="ü"/>
            </a:pPr>
            <a:r>
              <a:rPr lang="es-MX" dirty="0"/>
              <a:t>Retiros para jovencitas adolescentes (ver AdventSource.org para algunos recursos)</a:t>
            </a:r>
            <a:endParaRPr lang="en-US" dirty="0"/>
          </a:p>
          <a:p>
            <a:pPr marL="285750" lvl="0" indent="-285750">
              <a:buFont typeface="Wingdings" panose="05000000000000000000" pitchFamily="2" charset="2"/>
              <a:buChar char="ü"/>
            </a:pPr>
            <a:r>
              <a:rPr lang="es-MX" dirty="0"/>
              <a:t>Cena de padre e hija: Considera la discusión del tema sobre noviazgo y pureza y de ofrecer una oportunidad para entrega y compromiso </a:t>
            </a:r>
            <a:endParaRPr lang="en-US" dirty="0"/>
          </a:p>
          <a:p>
            <a:r>
              <a:rPr lang="es-MX" dirty="0"/>
              <a:t> </a:t>
            </a:r>
            <a:endParaRPr lang="en-US" dirty="0"/>
          </a:p>
        </p:txBody>
      </p:sp>
      <p:sp>
        <p:nvSpPr>
          <p:cNvPr id="4" name="Rectangle 12"/>
          <p:cNvSpPr/>
          <p:nvPr/>
        </p:nvSpPr>
        <p:spPr>
          <a:xfrm>
            <a:off x="0" y="836712"/>
            <a:ext cx="8963472" cy="646331"/>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lgn="ctr"/>
            <a:r>
              <a:rPr lang="es-MX" sz="3600" b="1" dirty="0">
                <a:solidFill>
                  <a:schemeClr val="bg1"/>
                </a:solidFill>
              </a:rPr>
              <a:t>IDEAS SOBRE MINISTERIOS QUE IMPACTAN</a:t>
            </a:r>
            <a:endParaRPr lang="pt-BR" sz="3600" dirty="0">
              <a:solidFill>
                <a:schemeClr val="bg1"/>
              </a:solidFill>
              <a:latin typeface="Avenir Next" charset="0"/>
              <a:ea typeface="Avenir Next" charset="0"/>
              <a:cs typeface="Avenir Next" charset="0"/>
            </a:endParaRPr>
          </a:p>
        </p:txBody>
      </p:sp>
    </p:spTree>
    <p:extLst>
      <p:ext uri="{BB962C8B-B14F-4D97-AF65-F5344CB8AC3E}">
        <p14:creationId xmlns:p14="http://schemas.microsoft.com/office/powerpoint/2010/main" val="42122026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tângulo 2"/>
          <p:cNvSpPr/>
          <p:nvPr/>
        </p:nvSpPr>
        <p:spPr>
          <a:xfrm>
            <a:off x="324544" y="2996952"/>
            <a:ext cx="8063880" cy="3168352"/>
          </a:xfrm>
          <a:prstGeom prst="rect">
            <a:avLst/>
          </a:prstGeom>
        </p:spPr>
        <p:txBody>
          <a:bodyPr wrap="square">
            <a:spAutoFit/>
          </a:bodyPr>
          <a:lstStyle/>
          <a:p>
            <a:pPr lvl="0"/>
            <a:r>
              <a:rPr lang="es-MX" sz="2400" b="1" dirty="0" smtClean="0"/>
              <a:t>2. Grupos </a:t>
            </a:r>
            <a:r>
              <a:rPr lang="es-MX" sz="2400" b="1" dirty="0"/>
              <a:t>de apoyo para padres de adolescentes:</a:t>
            </a:r>
            <a:endParaRPr lang="en-US" sz="3600" dirty="0"/>
          </a:p>
          <a:p>
            <a:pPr marL="342900" lvl="0" indent="-342900">
              <a:buFont typeface="Wingdings" panose="05000000000000000000" pitchFamily="2" charset="2"/>
              <a:buChar char="ü"/>
            </a:pPr>
            <a:r>
              <a:rPr lang="es-MX" sz="2400" dirty="0"/>
              <a:t>Labor de padres de adolescentes y preadolescentes</a:t>
            </a:r>
            <a:endParaRPr lang="en-US" sz="3600" dirty="0"/>
          </a:p>
          <a:p>
            <a:pPr marL="342900" lvl="0" indent="-342900">
              <a:buFont typeface="Wingdings" panose="05000000000000000000" pitchFamily="2" charset="2"/>
              <a:buChar char="ü"/>
            </a:pPr>
            <a:r>
              <a:rPr lang="es-MX" sz="2400" dirty="0"/>
              <a:t>Familias mixtas</a:t>
            </a:r>
            <a:endParaRPr lang="en-US" sz="2400" dirty="0"/>
          </a:p>
          <a:p>
            <a:pPr marL="342900" lvl="0" indent="-342900">
              <a:buFont typeface="Wingdings" panose="05000000000000000000" pitchFamily="2" charset="2"/>
              <a:buChar char="ü"/>
            </a:pPr>
            <a:r>
              <a:rPr lang="es-MX" sz="2400" dirty="0"/>
              <a:t>Madres solteras</a:t>
            </a:r>
            <a:endParaRPr lang="en-US" sz="2400" dirty="0"/>
          </a:p>
          <a:p>
            <a:pPr marL="342900" lvl="0" indent="-342900">
              <a:buFont typeface="Wingdings" panose="05000000000000000000" pitchFamily="2" charset="2"/>
              <a:buChar char="ü"/>
            </a:pPr>
            <a:r>
              <a:rPr lang="es-MX" sz="2400" i="1" dirty="0" err="1"/>
              <a:t>Prayer</a:t>
            </a:r>
            <a:r>
              <a:rPr lang="es-MX" sz="2400" i="1" dirty="0"/>
              <a:t> and </a:t>
            </a:r>
            <a:r>
              <a:rPr lang="es-MX" sz="2400" i="1" dirty="0" err="1"/>
              <a:t>Love</a:t>
            </a:r>
            <a:r>
              <a:rPr lang="es-MX" sz="2400" i="1" dirty="0"/>
              <a:t> </a:t>
            </a:r>
            <a:r>
              <a:rPr lang="es-MX" sz="2400" i="1" dirty="0" err="1"/>
              <a:t>Saves</a:t>
            </a:r>
            <a:r>
              <a:rPr lang="es-MX" sz="2400" dirty="0"/>
              <a:t> (La oración y el amor salvan) por </a:t>
            </a:r>
            <a:r>
              <a:rPr lang="es-MX" sz="2400" dirty="0" err="1"/>
              <a:t>Dorothy</a:t>
            </a:r>
            <a:r>
              <a:rPr lang="es-MX" sz="2400" dirty="0"/>
              <a:t> </a:t>
            </a:r>
            <a:r>
              <a:rPr lang="es-MX" sz="2400" dirty="0" err="1"/>
              <a:t>Eaton</a:t>
            </a:r>
            <a:r>
              <a:rPr lang="es-MX" sz="2400" dirty="0"/>
              <a:t> Watts —un recurso para padres para que oren por sus hijos </a:t>
            </a:r>
            <a:endParaRPr lang="en-US" sz="2400" dirty="0"/>
          </a:p>
          <a:p>
            <a:r>
              <a:rPr lang="es-MX" sz="2400" dirty="0"/>
              <a:t> </a:t>
            </a:r>
            <a:endParaRPr lang="en-US" sz="2400" dirty="0"/>
          </a:p>
        </p:txBody>
      </p:sp>
      <p:sp>
        <p:nvSpPr>
          <p:cNvPr id="2" name="Rectangle 1"/>
          <p:cNvSpPr/>
          <p:nvPr/>
        </p:nvSpPr>
        <p:spPr>
          <a:xfrm>
            <a:off x="446859" y="764704"/>
            <a:ext cx="7510582" cy="584775"/>
          </a:xfrm>
          <a:prstGeom prst="rect">
            <a:avLst/>
          </a:prstGeom>
        </p:spPr>
        <p:txBody>
          <a:bodyPr wrap="none">
            <a:spAutoFit/>
          </a:bodyPr>
          <a:lstStyle/>
          <a:p>
            <a:pPr lvl="0" algn="ctr"/>
            <a:r>
              <a:rPr lang="es-MX" sz="3200" b="1" dirty="0">
                <a:solidFill>
                  <a:schemeClr val="bg1"/>
                </a:solidFill>
              </a:rPr>
              <a:t>IDEAS SOBRE MINISTERIOS QUE IMPACTAN</a:t>
            </a:r>
            <a:endParaRPr lang="pt-BR" sz="3200" dirty="0">
              <a:solidFill>
                <a:schemeClr val="bg1"/>
              </a:solidFill>
              <a:latin typeface="Avenir Next" charset="0"/>
              <a:ea typeface="Avenir Next" charset="0"/>
              <a:cs typeface="Avenir Next" charset="0"/>
            </a:endParaRPr>
          </a:p>
        </p:txBody>
      </p:sp>
    </p:spTree>
    <p:extLst>
      <p:ext uri="{BB962C8B-B14F-4D97-AF65-F5344CB8AC3E}">
        <p14:creationId xmlns:p14="http://schemas.microsoft.com/office/powerpoint/2010/main" val="41307356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tângulo 2"/>
          <p:cNvSpPr/>
          <p:nvPr/>
        </p:nvSpPr>
        <p:spPr>
          <a:xfrm>
            <a:off x="395536" y="2780928"/>
            <a:ext cx="7776864" cy="3539430"/>
          </a:xfrm>
          <a:prstGeom prst="rect">
            <a:avLst/>
          </a:prstGeom>
        </p:spPr>
        <p:txBody>
          <a:bodyPr wrap="square">
            <a:spAutoFit/>
          </a:bodyPr>
          <a:lstStyle/>
          <a:p>
            <a:pPr lvl="0"/>
            <a:r>
              <a:rPr lang="en-US" sz="2400" b="1" dirty="0" smtClean="0">
                <a:solidFill>
                  <a:srgbClr val="9A0000"/>
                </a:solidFill>
              </a:rPr>
              <a:t>3.</a:t>
            </a:r>
            <a:r>
              <a:rPr lang="es-MX" sz="2400" b="1" dirty="0" smtClean="0">
                <a:solidFill>
                  <a:srgbClr val="9A0000"/>
                </a:solidFill>
              </a:rPr>
              <a:t> </a:t>
            </a:r>
            <a:r>
              <a:rPr lang="es-MX" sz="2400" b="1" dirty="0">
                <a:solidFill>
                  <a:srgbClr val="9A0000"/>
                </a:solidFill>
              </a:rPr>
              <a:t>Oradores profesionales de seminarios para adolescentes:   </a:t>
            </a:r>
            <a:endParaRPr lang="en-US" sz="2400" dirty="0">
              <a:solidFill>
                <a:srgbClr val="9A0000"/>
              </a:solidFill>
            </a:endParaRPr>
          </a:p>
          <a:p>
            <a:pPr marL="285750" lvl="0" indent="-285750">
              <a:buFont typeface="Wingdings" panose="05000000000000000000" pitchFamily="2" charset="2"/>
              <a:buChar char="ü"/>
            </a:pPr>
            <a:r>
              <a:rPr lang="es-MX" sz="2000" dirty="0"/>
              <a:t>Consejero sobre abuso de sustancias dañinas que hable acerca de problemas de consumo de drogas y bebidas alcohólicas </a:t>
            </a:r>
            <a:endParaRPr lang="en-US" sz="3200" dirty="0"/>
          </a:p>
          <a:p>
            <a:pPr marL="285750" lvl="0" indent="-285750">
              <a:buFont typeface="Wingdings" panose="05000000000000000000" pitchFamily="2" charset="2"/>
              <a:buChar char="ü"/>
            </a:pPr>
            <a:r>
              <a:rPr lang="es-MX" sz="2000" dirty="0"/>
              <a:t>Oficial de policía que hable acerca de ideas sobre defensa personal </a:t>
            </a:r>
            <a:endParaRPr lang="en-US" sz="3200" dirty="0"/>
          </a:p>
          <a:p>
            <a:pPr marL="285750" lvl="0" indent="-285750">
              <a:buFont typeface="Wingdings" panose="05000000000000000000" pitchFamily="2" charset="2"/>
              <a:buChar char="ü"/>
            </a:pPr>
            <a:r>
              <a:rPr lang="es-MX" sz="2000" dirty="0"/>
              <a:t>Trabajadora social de crisis de embarazo, que hable sobre el aborto </a:t>
            </a:r>
            <a:endParaRPr lang="en-US" sz="3200" dirty="0"/>
          </a:p>
          <a:p>
            <a:pPr marL="285750" lvl="0" indent="-285750">
              <a:buFont typeface="Wingdings" panose="05000000000000000000" pitchFamily="2" charset="2"/>
              <a:buChar char="ü"/>
            </a:pPr>
            <a:r>
              <a:rPr lang="es-MX" sz="2000" dirty="0"/>
              <a:t>Médico que hable acerca de las enfermedades transmitidas sexualmente </a:t>
            </a:r>
            <a:endParaRPr lang="en-US" sz="3200" dirty="0"/>
          </a:p>
          <a:p>
            <a:pPr marL="285750" lvl="0" indent="-285750">
              <a:buFont typeface="Wingdings" panose="05000000000000000000" pitchFamily="2" charset="2"/>
              <a:buChar char="ü"/>
            </a:pPr>
            <a:r>
              <a:rPr lang="es-MX" sz="2000" dirty="0"/>
              <a:t>Trabajadora social que hable sobre la violencia en las citas entre parejas </a:t>
            </a:r>
            <a:endParaRPr lang="en-US" sz="3200" dirty="0"/>
          </a:p>
          <a:p>
            <a:pPr marL="285750" lvl="0" indent="-285750">
              <a:buFont typeface="Wingdings" panose="05000000000000000000" pitchFamily="2" charset="2"/>
              <a:buChar char="ü"/>
            </a:pPr>
            <a:r>
              <a:rPr lang="es-MX" sz="2000" dirty="0"/>
              <a:t>Consejero que hable acerca de vencer el dolor experimentado desde la niñez</a:t>
            </a:r>
            <a:endParaRPr lang="en-US" sz="3200" dirty="0">
              <a:effectLst/>
            </a:endParaRPr>
          </a:p>
        </p:txBody>
      </p:sp>
      <p:sp>
        <p:nvSpPr>
          <p:cNvPr id="2" name="Rectangle 1"/>
          <p:cNvSpPr/>
          <p:nvPr/>
        </p:nvSpPr>
        <p:spPr>
          <a:xfrm>
            <a:off x="420929" y="548680"/>
            <a:ext cx="8426539" cy="646331"/>
          </a:xfrm>
          <a:prstGeom prst="rect">
            <a:avLst/>
          </a:prstGeom>
        </p:spPr>
        <p:txBody>
          <a:bodyPr wrap="none">
            <a:spAutoFit/>
          </a:bodyPr>
          <a:lstStyle/>
          <a:p>
            <a:pPr lvl="0" algn="ctr"/>
            <a:r>
              <a:rPr lang="es-MX" sz="3600" b="1" dirty="0">
                <a:solidFill>
                  <a:schemeClr val="bg1"/>
                </a:solidFill>
              </a:rPr>
              <a:t>IDEAS SOBRE MINISTERIOS QUE IMPACTAN</a:t>
            </a:r>
            <a:endParaRPr lang="pt-BR" sz="3600" dirty="0">
              <a:solidFill>
                <a:schemeClr val="bg1"/>
              </a:solidFill>
              <a:latin typeface="Avenir Next" charset="0"/>
              <a:ea typeface="Avenir Next" charset="0"/>
              <a:cs typeface="Avenir Next" charset="0"/>
            </a:endParaRPr>
          </a:p>
        </p:txBody>
      </p:sp>
    </p:spTree>
    <p:extLst>
      <p:ext uri="{BB962C8B-B14F-4D97-AF65-F5344CB8AC3E}">
        <p14:creationId xmlns:p14="http://schemas.microsoft.com/office/powerpoint/2010/main" val="1900975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227941" y="697887"/>
            <a:ext cx="4932040" cy="861774"/>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r>
              <a:rPr lang="es-MX" sz="3200" b="1" dirty="0" smtClean="0"/>
              <a:t>I. LOS </a:t>
            </a:r>
            <a:r>
              <a:rPr lang="es-MX" sz="3200" b="1" dirty="0"/>
              <a:t>AÑOS ADOLESCENTES</a:t>
            </a:r>
            <a:endParaRPr lang="en-US" sz="3200" dirty="0"/>
          </a:p>
          <a:p>
            <a:r>
              <a:rPr lang="es-MX" dirty="0"/>
              <a:t> </a:t>
            </a:r>
            <a:endParaRPr lang="en-US" dirty="0"/>
          </a:p>
        </p:txBody>
      </p:sp>
      <p:sp>
        <p:nvSpPr>
          <p:cNvPr id="3" name="Retângulo 2"/>
          <p:cNvSpPr/>
          <p:nvPr/>
        </p:nvSpPr>
        <p:spPr>
          <a:xfrm>
            <a:off x="467544" y="2243044"/>
            <a:ext cx="4104456" cy="523220"/>
          </a:xfrm>
          <a:prstGeom prst="rect">
            <a:avLst/>
          </a:prstGeom>
        </p:spPr>
        <p:txBody>
          <a:bodyPr wrap="square">
            <a:spAutoFit/>
          </a:bodyPr>
          <a:lstStyle/>
          <a:p>
            <a:pPr marL="457200" indent="-457200">
              <a:buAutoNum type="alphaUcPeriod"/>
            </a:pPr>
            <a:r>
              <a:rPr lang="es-MX" sz="2800" b="1" dirty="0" smtClean="0">
                <a:solidFill>
                  <a:srgbClr val="00B0F0"/>
                </a:solidFill>
                <a:latin typeface="Aharoni" panose="02010803020104030203" pitchFamily="2" charset="-79"/>
                <a:cs typeface="Aharoni" panose="02010803020104030203" pitchFamily="2" charset="-79"/>
              </a:rPr>
              <a:t>FÍSICAMENTE</a:t>
            </a:r>
          </a:p>
        </p:txBody>
      </p:sp>
      <p:sp>
        <p:nvSpPr>
          <p:cNvPr id="4" name="Rectangle 3"/>
          <p:cNvSpPr/>
          <p:nvPr/>
        </p:nvSpPr>
        <p:spPr>
          <a:xfrm>
            <a:off x="611560" y="4528735"/>
            <a:ext cx="8461979" cy="2031325"/>
          </a:xfrm>
          <a:prstGeom prst="rect">
            <a:avLst/>
          </a:prstGeom>
        </p:spPr>
        <p:txBody>
          <a:bodyPr wrap="square">
            <a:spAutoFit/>
          </a:bodyPr>
          <a:lstStyle/>
          <a:p>
            <a:pPr algn="just">
              <a:tabLst>
                <a:tab pos="270510" algn="l"/>
              </a:tabLst>
            </a:pPr>
            <a:r>
              <a:rPr lang="es-MX" dirty="0" smtClean="0">
                <a:latin typeface="Trebuchet MS" panose="020B0603020202020204" pitchFamily="34" charset="0"/>
                <a:ea typeface="Times New Roman" panose="02020603050405020304" pitchFamily="18" charset="0"/>
              </a:rPr>
              <a:t>Cambios despiertan naturalmente su curiosidad acerca del sexo.</a:t>
            </a:r>
          </a:p>
          <a:p>
            <a:pPr algn="just">
              <a:tabLst>
                <a:tab pos="270510" algn="l"/>
              </a:tabLst>
            </a:pPr>
            <a:endParaRPr lang="es-MX" dirty="0" smtClean="0">
              <a:latin typeface="Trebuchet MS" panose="020B0603020202020204" pitchFamily="34" charset="0"/>
              <a:ea typeface="Times New Roman" panose="02020603050405020304" pitchFamily="18" charset="0"/>
            </a:endParaRPr>
          </a:p>
          <a:p>
            <a:pPr algn="just">
              <a:tabLst>
                <a:tab pos="270510" algn="l"/>
              </a:tabLst>
            </a:pPr>
            <a:r>
              <a:rPr lang="es-MX" dirty="0">
                <a:latin typeface="Trebuchet MS" panose="020B0603020202020204" pitchFamily="34" charset="0"/>
                <a:ea typeface="Times New Roman" panose="02020603050405020304" pitchFamily="18" charset="0"/>
              </a:rPr>
              <a:t>P</a:t>
            </a:r>
            <a:r>
              <a:rPr lang="es-MX" dirty="0" smtClean="0">
                <a:latin typeface="Trebuchet MS" panose="020B0603020202020204" pitchFamily="34" charset="0"/>
                <a:ea typeface="Times New Roman" panose="02020603050405020304" pitchFamily="18" charset="0"/>
              </a:rPr>
              <a:t>resión </a:t>
            </a:r>
            <a:r>
              <a:rPr lang="es-MX" dirty="0">
                <a:latin typeface="Trebuchet MS" panose="020B0603020202020204" pitchFamily="34" charset="0"/>
                <a:ea typeface="Times New Roman" panose="02020603050405020304" pitchFamily="18" charset="0"/>
              </a:rPr>
              <a:t>de parte de compañeras de su edad y de los medios de comunicación para actuar, vestirse y “ser sexy”. </a:t>
            </a:r>
            <a:endParaRPr lang="es-MX" dirty="0" smtClean="0">
              <a:latin typeface="Trebuchet MS" panose="020B0603020202020204" pitchFamily="34" charset="0"/>
              <a:ea typeface="Times New Roman" panose="02020603050405020304" pitchFamily="18" charset="0"/>
            </a:endParaRPr>
          </a:p>
          <a:p>
            <a:pPr algn="just">
              <a:tabLst>
                <a:tab pos="270510" algn="l"/>
              </a:tabLst>
            </a:pPr>
            <a:endParaRPr lang="es-MX" dirty="0" smtClean="0">
              <a:latin typeface="Trebuchet MS" panose="020B0603020202020204" pitchFamily="34" charset="0"/>
              <a:ea typeface="Times New Roman" panose="02020603050405020304" pitchFamily="18" charset="0"/>
            </a:endParaRPr>
          </a:p>
          <a:p>
            <a:pPr algn="just">
              <a:tabLst>
                <a:tab pos="270510" algn="l"/>
              </a:tabLst>
            </a:pPr>
            <a:r>
              <a:rPr lang="es-MX" dirty="0" smtClean="0">
                <a:latin typeface="Trebuchet MS" panose="020B0603020202020204" pitchFamily="34" charset="0"/>
                <a:ea typeface="Times New Roman" panose="02020603050405020304" pitchFamily="18" charset="0"/>
              </a:rPr>
              <a:t>Como resultado </a:t>
            </a:r>
            <a:r>
              <a:rPr lang="es-MX" dirty="0">
                <a:latin typeface="Trebuchet MS" panose="020B0603020202020204" pitchFamily="34" charset="0"/>
                <a:ea typeface="Times New Roman" panose="02020603050405020304" pitchFamily="18" charset="0"/>
              </a:rPr>
              <a:t>se convierten en un enfoque muy importante y, muy frecuentemente, en el más grande de su </a:t>
            </a:r>
            <a:r>
              <a:rPr lang="es-MX" dirty="0" smtClean="0">
                <a:latin typeface="Trebuchet MS" panose="020B0603020202020204" pitchFamily="34" charset="0"/>
                <a:ea typeface="Times New Roman" panose="02020603050405020304" pitchFamily="18" charset="0"/>
              </a:rPr>
              <a:t>vida.</a:t>
            </a:r>
          </a:p>
        </p:txBody>
      </p:sp>
      <p:pic>
        <p:nvPicPr>
          <p:cNvPr id="6" name="Picture 5"/>
          <p:cNvPicPr>
            <a:picLocks noChangeAspect="1"/>
          </p:cNvPicPr>
          <p:nvPr/>
        </p:nvPicPr>
        <p:blipFill>
          <a:blip r:embed="rId4">
            <a:clrChange>
              <a:clrFrom>
                <a:srgbClr val="000000"/>
              </a:clrFrom>
              <a:clrTo>
                <a:srgbClr val="000000">
                  <a:alpha val="0"/>
                </a:srgbClr>
              </a:clrTo>
            </a:clrChange>
          </a:blip>
          <a:stretch>
            <a:fillRect/>
          </a:stretch>
        </p:blipFill>
        <p:spPr>
          <a:xfrm>
            <a:off x="142365" y="4593228"/>
            <a:ext cx="469193" cy="216024"/>
          </a:xfrm>
          <a:prstGeom prst="rect">
            <a:avLst/>
          </a:prstGeom>
        </p:spPr>
      </p:pic>
      <p:pic>
        <p:nvPicPr>
          <p:cNvPr id="8" name="Picture 7"/>
          <p:cNvPicPr>
            <a:picLocks noChangeAspect="1"/>
          </p:cNvPicPr>
          <p:nvPr/>
        </p:nvPicPr>
        <p:blipFill>
          <a:blip r:embed="rId4">
            <a:clrChange>
              <a:clrFrom>
                <a:srgbClr val="000000"/>
              </a:clrFrom>
              <a:clrTo>
                <a:srgbClr val="000000">
                  <a:alpha val="0"/>
                </a:srgbClr>
              </a:clrTo>
            </a:clrChange>
          </a:blip>
          <a:stretch>
            <a:fillRect/>
          </a:stretch>
        </p:blipFill>
        <p:spPr>
          <a:xfrm>
            <a:off x="142366" y="5153823"/>
            <a:ext cx="469193" cy="216024"/>
          </a:xfrm>
          <a:prstGeom prst="rect">
            <a:avLst/>
          </a:prstGeom>
        </p:spPr>
      </p:pic>
      <p:pic>
        <p:nvPicPr>
          <p:cNvPr id="9" name="Picture 8"/>
          <p:cNvPicPr>
            <a:picLocks noChangeAspect="1"/>
          </p:cNvPicPr>
          <p:nvPr/>
        </p:nvPicPr>
        <p:blipFill>
          <a:blip r:embed="rId4">
            <a:clrChange>
              <a:clrFrom>
                <a:srgbClr val="000000"/>
              </a:clrFrom>
              <a:clrTo>
                <a:srgbClr val="000000">
                  <a:alpha val="0"/>
                </a:srgbClr>
              </a:clrTo>
            </a:clrChange>
          </a:blip>
          <a:stretch>
            <a:fillRect/>
          </a:stretch>
        </p:blipFill>
        <p:spPr>
          <a:xfrm>
            <a:off x="142367" y="6015855"/>
            <a:ext cx="469193" cy="216024"/>
          </a:xfrm>
          <a:prstGeom prst="rect">
            <a:avLst/>
          </a:prstGeom>
        </p:spPr>
      </p:pic>
      <p:pic>
        <p:nvPicPr>
          <p:cNvPr id="7" name="Picture 6"/>
          <p:cNvPicPr>
            <a:picLocks noChangeAspect="1"/>
          </p:cNvPicPr>
          <p:nvPr/>
        </p:nvPicPr>
        <p:blipFill>
          <a:blip r:embed="rId5"/>
          <a:stretch>
            <a:fillRect/>
          </a:stretch>
        </p:blipFill>
        <p:spPr>
          <a:xfrm>
            <a:off x="5724128" y="308886"/>
            <a:ext cx="3079687" cy="3913946"/>
          </a:xfrm>
          <a:prstGeom prst="ellipse">
            <a:avLst/>
          </a:prstGeom>
          <a:ln>
            <a:noFill/>
          </a:ln>
          <a:effectLst>
            <a:softEdge rad="112500"/>
          </a:effectLst>
        </p:spPr>
      </p:pic>
      <p:sp>
        <p:nvSpPr>
          <p:cNvPr id="10" name="Rectangle 9"/>
          <p:cNvSpPr/>
          <p:nvPr/>
        </p:nvSpPr>
        <p:spPr>
          <a:xfrm>
            <a:off x="1259632" y="2716600"/>
            <a:ext cx="4572000" cy="1200329"/>
          </a:xfrm>
          <a:prstGeom prst="rect">
            <a:avLst/>
          </a:prstGeom>
        </p:spPr>
        <p:txBody>
          <a:bodyPr>
            <a:spAutoFit/>
          </a:bodyPr>
          <a:lstStyle/>
          <a:p>
            <a:pPr algn="just">
              <a:tabLst>
                <a:tab pos="270510" algn="l"/>
              </a:tabLst>
            </a:pPr>
            <a:r>
              <a:rPr lang="es-MX" dirty="0">
                <a:latin typeface="Trebuchet MS" panose="020B0603020202020204" pitchFamily="34" charset="0"/>
                <a:ea typeface="Times New Roman" panose="02020603050405020304" pitchFamily="18" charset="0"/>
              </a:rPr>
              <a:t>Muchos cambios físicos ocurren en el cuerpo de la adolescente. Los períodos hormonales, mensuales o esporádicos, ejercen un gran impacto en su vida diaria. </a:t>
            </a:r>
          </a:p>
        </p:txBody>
      </p:sp>
    </p:spTree>
    <p:extLst>
      <p:ext uri="{BB962C8B-B14F-4D97-AF65-F5344CB8AC3E}">
        <p14:creationId xmlns:p14="http://schemas.microsoft.com/office/powerpoint/2010/main" val="37082125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tângulo 2"/>
          <p:cNvSpPr/>
          <p:nvPr/>
        </p:nvSpPr>
        <p:spPr>
          <a:xfrm>
            <a:off x="251520" y="2543993"/>
            <a:ext cx="8424936" cy="4154984"/>
          </a:xfrm>
          <a:prstGeom prst="rect">
            <a:avLst/>
          </a:prstGeom>
        </p:spPr>
        <p:txBody>
          <a:bodyPr wrap="square">
            <a:spAutoFit/>
          </a:bodyPr>
          <a:lstStyle/>
          <a:p>
            <a:pPr lvl="0"/>
            <a:r>
              <a:rPr lang="en-US" b="1" dirty="0"/>
              <a:t> </a:t>
            </a:r>
            <a:r>
              <a:rPr lang="en-US" sz="2400" b="1" dirty="0" smtClean="0">
                <a:solidFill>
                  <a:srgbClr val="9A0000"/>
                </a:solidFill>
              </a:rPr>
              <a:t>4.</a:t>
            </a:r>
            <a:r>
              <a:rPr lang="es-MX" sz="2400" b="1" dirty="0" smtClean="0">
                <a:solidFill>
                  <a:srgbClr val="9A0000"/>
                </a:solidFill>
              </a:rPr>
              <a:t>Temas </a:t>
            </a:r>
            <a:r>
              <a:rPr lang="es-MX" sz="2400" b="1" dirty="0">
                <a:solidFill>
                  <a:srgbClr val="9A0000"/>
                </a:solidFill>
              </a:rPr>
              <a:t>de seminarios para los padres: </a:t>
            </a:r>
            <a:endParaRPr lang="en-US" sz="3600" dirty="0">
              <a:solidFill>
                <a:srgbClr val="9A0000"/>
              </a:solidFill>
            </a:endParaRPr>
          </a:p>
          <a:p>
            <a:pPr marL="342900" lvl="0" indent="-342900">
              <a:buFont typeface="Wingdings" panose="05000000000000000000" pitchFamily="2" charset="2"/>
              <a:buChar char="ü"/>
            </a:pPr>
            <a:r>
              <a:rPr lang="es-MX" sz="2400" dirty="0"/>
              <a:t>Para entender los medios sociales: Facebook, Twitter, </a:t>
            </a:r>
            <a:r>
              <a:rPr lang="es-MX" sz="2400" dirty="0" err="1"/>
              <a:t>Foursquare</a:t>
            </a:r>
            <a:r>
              <a:rPr lang="es-MX" sz="2400" dirty="0"/>
              <a:t>, etc.</a:t>
            </a:r>
            <a:endParaRPr lang="en-US" sz="3600" dirty="0"/>
          </a:p>
          <a:p>
            <a:pPr marL="342900" lvl="0" indent="-342900">
              <a:buFont typeface="Wingdings" panose="05000000000000000000" pitchFamily="2" charset="2"/>
              <a:buChar char="ü"/>
            </a:pPr>
            <a:r>
              <a:rPr lang="es-MX" sz="2400" dirty="0"/>
              <a:t>Formación moral de los hijos en un mundo de clasificación X</a:t>
            </a:r>
            <a:endParaRPr lang="en-US" sz="3600" dirty="0"/>
          </a:p>
          <a:p>
            <a:pPr marL="342900" lvl="0" indent="-342900">
              <a:buFont typeface="Wingdings" panose="05000000000000000000" pitchFamily="2" charset="2"/>
              <a:buChar char="ü"/>
            </a:pPr>
            <a:r>
              <a:rPr lang="es-MX" sz="2400" dirty="0"/>
              <a:t>Para hablar con tu hija acerca de muchachos, belleza y valentía </a:t>
            </a:r>
            <a:endParaRPr lang="en-US" sz="3600" dirty="0"/>
          </a:p>
          <a:p>
            <a:pPr marL="342900" lvl="0" indent="-342900">
              <a:buFont typeface="Wingdings" panose="05000000000000000000" pitchFamily="2" charset="2"/>
              <a:buChar char="ü"/>
            </a:pPr>
            <a:r>
              <a:rPr lang="es-MX" sz="2400" dirty="0"/>
              <a:t>Cómo guiar a tu hija en su búsqueda de Míster Correcto </a:t>
            </a:r>
            <a:endParaRPr lang="en-US" sz="3600" dirty="0"/>
          </a:p>
          <a:p>
            <a:pPr marL="342900" lvl="0" indent="-342900">
              <a:buFont typeface="Wingdings" panose="05000000000000000000" pitchFamily="2" charset="2"/>
              <a:buChar char="ü"/>
            </a:pPr>
            <a:r>
              <a:rPr lang="es-MX" sz="2400" dirty="0"/>
              <a:t>Cómo ayudar a tu hija a encarar el noviazgo </a:t>
            </a:r>
            <a:endParaRPr lang="en-US" sz="3600" dirty="0"/>
          </a:p>
          <a:p>
            <a:pPr marL="342900" lvl="0" indent="-342900">
              <a:buFont typeface="Wingdings" panose="05000000000000000000" pitchFamily="2" charset="2"/>
              <a:buChar char="ü"/>
            </a:pPr>
            <a:r>
              <a:rPr lang="es-MX" sz="2400" dirty="0"/>
              <a:t>Comprensión de la depresión adolescente </a:t>
            </a:r>
            <a:endParaRPr lang="en-US" sz="3600" dirty="0"/>
          </a:p>
          <a:p>
            <a:pPr marL="342900" lvl="0" indent="-342900">
              <a:buFont typeface="Wingdings" panose="05000000000000000000" pitchFamily="2" charset="2"/>
              <a:buChar char="ü"/>
            </a:pPr>
            <a:r>
              <a:rPr lang="es-MX" sz="2400" dirty="0"/>
              <a:t>Alertas ante el acoso y la intimidación y qué hacer si tu adolescente es una víctima o acosador </a:t>
            </a:r>
            <a:endParaRPr lang="en-US" sz="3600" dirty="0"/>
          </a:p>
          <a:p>
            <a:pPr marL="342900" lvl="0" indent="-342900">
              <a:buFont typeface="Wingdings" panose="05000000000000000000" pitchFamily="2" charset="2"/>
              <a:buChar char="ü"/>
            </a:pPr>
            <a:r>
              <a:rPr lang="es-MX" sz="2400" dirty="0"/>
              <a:t>Cómo ayudar a tus hijos a conectarse con Dios </a:t>
            </a:r>
            <a:endParaRPr lang="en-US" sz="3600" dirty="0">
              <a:effectLst/>
            </a:endParaRPr>
          </a:p>
        </p:txBody>
      </p:sp>
      <p:sp>
        <p:nvSpPr>
          <p:cNvPr id="6" name="Rectangle 12"/>
          <p:cNvSpPr/>
          <p:nvPr/>
        </p:nvSpPr>
        <p:spPr>
          <a:xfrm>
            <a:off x="144016" y="764704"/>
            <a:ext cx="8676456" cy="646331"/>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lgn="ctr"/>
            <a:r>
              <a:rPr lang="es-MX" sz="3600" b="1" dirty="0">
                <a:solidFill>
                  <a:schemeClr val="bg1"/>
                </a:solidFill>
              </a:rPr>
              <a:t>IDEAS SOBRE MINISTERIOS QUE IMPACTAN</a:t>
            </a:r>
            <a:endParaRPr lang="pt-BR" sz="3600" dirty="0">
              <a:solidFill>
                <a:schemeClr val="bg1"/>
              </a:solidFill>
              <a:latin typeface="Avenir Next" charset="0"/>
              <a:ea typeface="Avenir Next" charset="0"/>
              <a:cs typeface="Avenir Next" charset="0"/>
            </a:endParaRPr>
          </a:p>
        </p:txBody>
      </p:sp>
    </p:spTree>
    <p:extLst>
      <p:ext uri="{BB962C8B-B14F-4D97-AF65-F5344CB8AC3E}">
        <p14:creationId xmlns:p14="http://schemas.microsoft.com/office/powerpoint/2010/main" val="7626407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tângulo 2"/>
          <p:cNvSpPr/>
          <p:nvPr/>
        </p:nvSpPr>
        <p:spPr>
          <a:xfrm>
            <a:off x="395536" y="2348880"/>
            <a:ext cx="8154652" cy="4216539"/>
          </a:xfrm>
          <a:prstGeom prst="rect">
            <a:avLst/>
          </a:prstGeom>
        </p:spPr>
        <p:txBody>
          <a:bodyPr wrap="square">
            <a:spAutoFit/>
          </a:bodyPr>
          <a:lstStyle/>
          <a:p>
            <a:pPr lvl="0"/>
            <a:r>
              <a:rPr lang="en-US" sz="2800" b="1" dirty="0" smtClean="0">
                <a:solidFill>
                  <a:srgbClr val="C00000"/>
                </a:solidFill>
              </a:rPr>
              <a:t>5</a:t>
            </a:r>
            <a:r>
              <a:rPr lang="es-MX" sz="2800" b="1" dirty="0">
                <a:solidFill>
                  <a:srgbClr val="9A0000"/>
                </a:solidFill>
              </a:rPr>
              <a:t>. Actividades a realizar por adolescentes:  </a:t>
            </a:r>
            <a:endParaRPr lang="es-MX" sz="2800" b="1" dirty="0" smtClean="0">
              <a:solidFill>
                <a:srgbClr val="9A0000"/>
              </a:solidFill>
            </a:endParaRPr>
          </a:p>
          <a:p>
            <a:pPr marL="342900" lvl="0" indent="-342900">
              <a:buFont typeface="Wingdings" panose="05000000000000000000" pitchFamily="2" charset="2"/>
              <a:buChar char="ü"/>
            </a:pPr>
            <a:r>
              <a:rPr lang="es-MX" sz="2000" dirty="0" smtClean="0"/>
              <a:t>Organizar </a:t>
            </a:r>
            <a:r>
              <a:rPr lang="es-MX" sz="2000" dirty="0"/>
              <a:t>un banquete </a:t>
            </a:r>
            <a:r>
              <a:rPr lang="es-MX" sz="2000" dirty="0" smtClean="0"/>
              <a:t>para padres </a:t>
            </a:r>
          </a:p>
          <a:p>
            <a:pPr marL="342900" lvl="0" indent="-342900">
              <a:buFont typeface="Wingdings" panose="05000000000000000000" pitchFamily="2" charset="2"/>
              <a:buChar char="ü"/>
            </a:pPr>
            <a:r>
              <a:rPr lang="es-MX" sz="2000" dirty="0" smtClean="0"/>
              <a:t>Adoptar </a:t>
            </a:r>
            <a:r>
              <a:rPr lang="es-MX" sz="2000" dirty="0"/>
              <a:t>una abuela.</a:t>
            </a:r>
            <a:endParaRPr lang="en-US" sz="2000" dirty="0"/>
          </a:p>
          <a:p>
            <a:pPr marL="342900" lvl="0" indent="-342900">
              <a:buFont typeface="Wingdings" panose="05000000000000000000" pitchFamily="2" charset="2"/>
              <a:buChar char="ü"/>
            </a:pPr>
            <a:r>
              <a:rPr lang="es-MX" sz="2000" dirty="0"/>
              <a:t>Planificar un servicio en la iglesia.</a:t>
            </a:r>
            <a:endParaRPr lang="en-US" sz="2000" dirty="0"/>
          </a:p>
          <a:p>
            <a:pPr marL="342900" lvl="0" indent="-342900">
              <a:buFont typeface="Wingdings" panose="05000000000000000000" pitchFamily="2" charset="2"/>
              <a:buChar char="ü"/>
            </a:pPr>
            <a:r>
              <a:rPr lang="es-MX" sz="2000" dirty="0"/>
              <a:t>Ayudar a planificar el Día de Oración de Ministerio de la Mujer y el Día de Énfasis de Ministerio de la Mujer </a:t>
            </a:r>
            <a:r>
              <a:rPr lang="es-MX" sz="2000" dirty="0" smtClean="0"/>
              <a:t>Planificar </a:t>
            </a:r>
            <a:r>
              <a:rPr lang="es-MX" sz="2000" dirty="0"/>
              <a:t>una merienda de princesas para niñas </a:t>
            </a:r>
            <a:r>
              <a:rPr lang="es-MX" sz="2000" dirty="0" smtClean="0"/>
              <a:t>Planificar </a:t>
            </a:r>
            <a:r>
              <a:rPr lang="es-MX" sz="2000" dirty="0"/>
              <a:t>un viaje </a:t>
            </a:r>
            <a:r>
              <a:rPr lang="es-MX" sz="2000" dirty="0" smtClean="0"/>
              <a:t>misionero</a:t>
            </a:r>
          </a:p>
          <a:p>
            <a:pPr marL="342900" lvl="0" indent="-342900">
              <a:buFont typeface="Wingdings" panose="05000000000000000000" pitchFamily="2" charset="2"/>
              <a:buChar char="ü"/>
            </a:pPr>
            <a:r>
              <a:rPr lang="es-MX" sz="2000" dirty="0" smtClean="0"/>
              <a:t>Todos </a:t>
            </a:r>
            <a:r>
              <a:rPr lang="es-MX" sz="2000" dirty="0"/>
              <a:t>los niños pueden tener una noche especial para ellos. </a:t>
            </a:r>
            <a:endParaRPr lang="es-MX" sz="2000" dirty="0" smtClean="0"/>
          </a:p>
          <a:p>
            <a:pPr marL="342900" lvl="0" indent="-342900">
              <a:buFont typeface="Wingdings" panose="05000000000000000000" pitchFamily="2" charset="2"/>
              <a:buChar char="ü"/>
            </a:pPr>
            <a:r>
              <a:rPr lang="es-MX" sz="2000" dirty="0" smtClean="0"/>
              <a:t>La </a:t>
            </a:r>
            <a:r>
              <a:rPr lang="es-MX" sz="2000" dirty="0"/>
              <a:t>gente puede traer sus niños a la iglesia y las adolescentes pueden planificar actividades para ellos. </a:t>
            </a:r>
            <a:endParaRPr lang="en-US" sz="2000" dirty="0"/>
          </a:p>
          <a:p>
            <a:pPr marL="342900" lvl="0" indent="-342900">
              <a:buFont typeface="Wingdings" panose="05000000000000000000" pitchFamily="2" charset="2"/>
              <a:buChar char="ü"/>
            </a:pPr>
            <a:r>
              <a:rPr lang="es-MX" sz="2000" dirty="0"/>
              <a:t>Involucra a las adolescentes en las actividades de la </a:t>
            </a:r>
            <a:r>
              <a:rPr lang="es-MX" sz="2000" dirty="0" smtClean="0"/>
              <a:t>EBV</a:t>
            </a:r>
            <a:endParaRPr lang="en-US" sz="2000" dirty="0"/>
          </a:p>
          <a:p>
            <a:pPr marL="342900" lvl="0" indent="-342900">
              <a:buFont typeface="Wingdings" panose="05000000000000000000" pitchFamily="2" charset="2"/>
              <a:buChar char="ü"/>
            </a:pPr>
            <a:r>
              <a:rPr lang="es-MX" sz="2000" dirty="0" smtClean="0"/>
              <a:t>Crea </a:t>
            </a:r>
            <a:r>
              <a:rPr lang="es-MX" sz="2000" dirty="0"/>
              <a:t>un </a:t>
            </a:r>
            <a:r>
              <a:rPr lang="es-MX" sz="2000" i="1" dirty="0"/>
              <a:t>blog</a:t>
            </a:r>
            <a:r>
              <a:rPr lang="es-MX" sz="2000" dirty="0"/>
              <a:t>, o diario electrónico para tu grupo de adolescentes y pide a las chicas que tomen su turno para publicar en él. </a:t>
            </a:r>
            <a:endParaRPr lang="en-US" sz="2000" dirty="0"/>
          </a:p>
        </p:txBody>
      </p:sp>
      <p:sp>
        <p:nvSpPr>
          <p:cNvPr id="6" name="Rectangle 12"/>
          <p:cNvSpPr/>
          <p:nvPr/>
        </p:nvSpPr>
        <p:spPr>
          <a:xfrm>
            <a:off x="107504" y="692696"/>
            <a:ext cx="9144000" cy="584775"/>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lgn="ctr"/>
            <a:r>
              <a:rPr lang="es-MX" sz="3200" b="1" dirty="0">
                <a:solidFill>
                  <a:schemeClr val="bg1"/>
                </a:solidFill>
              </a:rPr>
              <a:t>IDEAS SOBRE MINISTERIOS QUE IMPACTAN</a:t>
            </a:r>
            <a:endParaRPr lang="pt-BR" sz="3200" dirty="0">
              <a:solidFill>
                <a:schemeClr val="bg1"/>
              </a:solidFill>
              <a:latin typeface="Avenir Next" charset="0"/>
              <a:ea typeface="Avenir Next" charset="0"/>
              <a:cs typeface="Avenir Next" charset="0"/>
            </a:endParaRPr>
          </a:p>
        </p:txBody>
      </p:sp>
    </p:spTree>
    <p:extLst>
      <p:ext uri="{BB962C8B-B14F-4D97-AF65-F5344CB8AC3E}">
        <p14:creationId xmlns:p14="http://schemas.microsoft.com/office/powerpoint/2010/main" val="6558130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Imagem 1"/>
          <p:cNvPicPr>
            <a:picLocks noChangeAspect="1"/>
          </p:cNvPicPr>
          <p:nvPr/>
        </p:nvPicPr>
        <p:blipFill rotWithShape="1">
          <a:blip r:embed="rId4" cstate="email">
            <a:extLst>
              <a:ext uri="{28A0092B-C50C-407E-A947-70E740481C1C}">
                <a14:useLocalDpi xmlns:a14="http://schemas.microsoft.com/office/drawing/2010/main"/>
              </a:ext>
            </a:extLst>
          </a:blip>
          <a:srcRect l="-12508" r="-3562"/>
          <a:stretch/>
        </p:blipFill>
        <p:spPr>
          <a:xfrm>
            <a:off x="-540568" y="2204864"/>
            <a:ext cx="4680903" cy="5476291"/>
          </a:xfrm>
          <a:prstGeom prst="trapezoid">
            <a:avLst/>
          </a:prstGeom>
        </p:spPr>
      </p:pic>
      <p:sp>
        <p:nvSpPr>
          <p:cNvPr id="3" name="Retângulo 2"/>
          <p:cNvSpPr/>
          <p:nvPr/>
        </p:nvSpPr>
        <p:spPr>
          <a:xfrm>
            <a:off x="3131840" y="3140968"/>
            <a:ext cx="5328592" cy="1569660"/>
          </a:xfrm>
          <a:prstGeom prst="rect">
            <a:avLst/>
          </a:prstGeom>
        </p:spPr>
        <p:txBody>
          <a:bodyPr wrap="square">
            <a:spAutoFit/>
          </a:bodyPr>
          <a:lstStyle/>
          <a:p>
            <a:pPr lvl="0" algn="ctr"/>
            <a:r>
              <a:rPr lang="es-MX" sz="3200" b="1">
                <a:solidFill>
                  <a:srgbClr val="28B701"/>
                </a:solidFill>
              </a:rPr>
              <a:t>Utiliza sus propias formas de comunicación a fin de que te puedan “escuchar” mejor.</a:t>
            </a:r>
            <a:endParaRPr lang="pt-BR" sz="3200" dirty="0">
              <a:ln w="12700">
                <a:noFill/>
                <a:prstDash val="solid"/>
              </a:ln>
              <a:solidFill>
                <a:srgbClr val="28B701"/>
              </a:solidFill>
            </a:endParaRPr>
          </a:p>
        </p:txBody>
      </p:sp>
      <p:sp>
        <p:nvSpPr>
          <p:cNvPr id="4" name="Rectangle 12"/>
          <p:cNvSpPr/>
          <p:nvPr/>
        </p:nvSpPr>
        <p:spPr>
          <a:xfrm>
            <a:off x="467544" y="791228"/>
            <a:ext cx="7992888" cy="707886"/>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lgn="ctr"/>
            <a:r>
              <a:rPr lang="en-US" sz="3600" b="1" dirty="0" smtClean="0">
                <a:solidFill>
                  <a:schemeClr val="bg1"/>
                </a:solidFill>
                <a:latin typeface="Avenir Next" charset="0"/>
                <a:ea typeface="Avenir Next" charset="0"/>
                <a:cs typeface="Avenir Next" charset="0"/>
              </a:rPr>
              <a:t>D. </a:t>
            </a:r>
            <a:r>
              <a:rPr lang="es-MX" sz="4000" b="1" i="1" dirty="0" smtClean="0">
                <a:solidFill>
                  <a:schemeClr val="bg1"/>
                </a:solidFill>
              </a:rPr>
              <a:t>COMUNICACIÓN A SU MANERA</a:t>
            </a:r>
            <a:endParaRPr lang="en-US" sz="3600" dirty="0">
              <a:solidFill>
                <a:schemeClr val="bg1"/>
              </a:solidFill>
            </a:endParaRPr>
          </a:p>
        </p:txBody>
      </p:sp>
    </p:spTree>
    <p:extLst>
      <p:ext uri="{BB962C8B-B14F-4D97-AF65-F5344CB8AC3E}">
        <p14:creationId xmlns:p14="http://schemas.microsoft.com/office/powerpoint/2010/main" val="27310959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tângulo 2"/>
          <p:cNvSpPr/>
          <p:nvPr/>
        </p:nvSpPr>
        <p:spPr>
          <a:xfrm>
            <a:off x="1115616" y="2708920"/>
            <a:ext cx="6984776" cy="2721964"/>
          </a:xfrm>
          <a:prstGeom prst="rect">
            <a:avLst/>
          </a:prstGeom>
        </p:spPr>
        <p:txBody>
          <a:bodyPr wrap="square">
            <a:spAutoFit/>
          </a:bodyPr>
          <a:lstStyle/>
          <a:p>
            <a:pPr algn="ctr">
              <a:lnSpc>
                <a:spcPct val="120000"/>
              </a:lnSpc>
            </a:pPr>
            <a:r>
              <a:rPr lang="es-MX" sz="2400" b="1" dirty="0"/>
              <a:t>Al planificar actividades para las jóvenes, es nuestra responsabilidad reconocer sus necesidades principales y crear entonces programas que puedan satisfacer esas necesidades y ayudar a estas chicas a crecer y desarrollarse hacia la adultez cristiana madura. </a:t>
            </a:r>
            <a:endParaRPr lang="pt-BR" sz="2400" dirty="0"/>
          </a:p>
        </p:txBody>
      </p:sp>
      <p:sp>
        <p:nvSpPr>
          <p:cNvPr id="4" name="Rectangle 12"/>
          <p:cNvSpPr/>
          <p:nvPr/>
        </p:nvSpPr>
        <p:spPr>
          <a:xfrm>
            <a:off x="-36512" y="1630541"/>
            <a:ext cx="9144000" cy="646331"/>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s-MX" sz="3600" b="1" dirty="0" smtClean="0">
                <a:solidFill>
                  <a:schemeClr val="bg1"/>
                </a:solidFill>
              </a:rPr>
              <a:t>CONCLUSIÓN</a:t>
            </a:r>
            <a:endParaRPr lang="en-US" sz="3600" dirty="0">
              <a:solidFill>
                <a:schemeClr val="bg1"/>
              </a:solidFill>
            </a:endParaRPr>
          </a:p>
        </p:txBody>
      </p:sp>
    </p:spTree>
    <p:extLst>
      <p:ext uri="{BB962C8B-B14F-4D97-AF65-F5344CB8AC3E}">
        <p14:creationId xmlns:p14="http://schemas.microsoft.com/office/powerpoint/2010/main" val="2105992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tângulo 2"/>
          <p:cNvSpPr/>
          <p:nvPr/>
        </p:nvSpPr>
        <p:spPr>
          <a:xfrm>
            <a:off x="1115616" y="2708920"/>
            <a:ext cx="6984776" cy="3785652"/>
          </a:xfrm>
          <a:prstGeom prst="rect">
            <a:avLst/>
          </a:prstGeom>
        </p:spPr>
        <p:txBody>
          <a:bodyPr wrap="square">
            <a:spAutoFit/>
          </a:bodyPr>
          <a:lstStyle/>
          <a:p>
            <a:pPr marL="342900" indent="-342900">
              <a:buFont typeface="Wingdings" panose="05000000000000000000" pitchFamily="2" charset="2"/>
              <a:buChar char="ü"/>
            </a:pPr>
            <a:r>
              <a:rPr lang="es-MX" sz="2400" b="1" dirty="0" smtClean="0"/>
              <a:t>Úsalas</a:t>
            </a:r>
          </a:p>
          <a:p>
            <a:pPr marL="342900" indent="-342900">
              <a:buFont typeface="Wingdings" panose="05000000000000000000" pitchFamily="2" charset="2"/>
              <a:buChar char="ü"/>
            </a:pPr>
            <a:r>
              <a:rPr lang="es-MX" sz="2400" b="1" dirty="0" smtClean="0"/>
              <a:t>sé </a:t>
            </a:r>
            <a:r>
              <a:rPr lang="es-MX" sz="2400" b="1" dirty="0"/>
              <a:t>mentora para </a:t>
            </a:r>
            <a:r>
              <a:rPr lang="es-MX" sz="2400" b="1" dirty="0" smtClean="0"/>
              <a:t>ellas</a:t>
            </a:r>
          </a:p>
          <a:p>
            <a:pPr marL="342900" indent="-342900">
              <a:buFont typeface="Wingdings" panose="05000000000000000000" pitchFamily="2" charset="2"/>
              <a:buChar char="ü"/>
            </a:pPr>
            <a:r>
              <a:rPr lang="es-MX" sz="2400" b="1" dirty="0" smtClean="0"/>
              <a:t>Provee </a:t>
            </a:r>
            <a:r>
              <a:rPr lang="es-MX" sz="2400" b="1" dirty="0"/>
              <a:t>en favor de sus </a:t>
            </a:r>
            <a:r>
              <a:rPr lang="es-MX" sz="2400" b="1" dirty="0" smtClean="0"/>
              <a:t>necesidades</a:t>
            </a:r>
          </a:p>
          <a:p>
            <a:pPr marL="342900" indent="-342900">
              <a:buFont typeface="Wingdings" panose="05000000000000000000" pitchFamily="2" charset="2"/>
              <a:buChar char="ü"/>
            </a:pPr>
            <a:r>
              <a:rPr lang="es-MX" sz="2400" b="1" dirty="0" smtClean="0"/>
              <a:t>Ayúdalas </a:t>
            </a:r>
            <a:r>
              <a:rPr lang="es-MX" sz="2400" b="1" dirty="0"/>
              <a:t>a descubrir y usar sus dones, talentos y pasiones en el </a:t>
            </a:r>
            <a:r>
              <a:rPr lang="es-MX" sz="2400" b="1" dirty="0" smtClean="0"/>
              <a:t>ministerio</a:t>
            </a:r>
          </a:p>
          <a:p>
            <a:pPr marL="342900" indent="-342900">
              <a:buFont typeface="Wingdings" panose="05000000000000000000" pitchFamily="2" charset="2"/>
              <a:buChar char="ü"/>
            </a:pPr>
            <a:r>
              <a:rPr lang="es-MX" sz="2400" b="1" dirty="0" smtClean="0"/>
              <a:t>Pero </a:t>
            </a:r>
            <a:r>
              <a:rPr lang="es-MX" sz="2400" b="1" dirty="0"/>
              <a:t>todavía más importante, ayúdalas a descubrir en qué forma la Biblia, Dios y el vivir una vida cristiana, es relevante en su vida y en sus elecciones diarias. </a:t>
            </a:r>
            <a:endParaRPr lang="en-US" sz="2400" dirty="0"/>
          </a:p>
          <a:p>
            <a:r>
              <a:rPr lang="es-MX" sz="2400" dirty="0"/>
              <a:t> </a:t>
            </a:r>
            <a:endParaRPr lang="en-US" sz="2400" dirty="0"/>
          </a:p>
        </p:txBody>
      </p:sp>
      <p:sp>
        <p:nvSpPr>
          <p:cNvPr id="4" name="Rectangle 12"/>
          <p:cNvSpPr/>
          <p:nvPr/>
        </p:nvSpPr>
        <p:spPr>
          <a:xfrm>
            <a:off x="-36512" y="1630541"/>
            <a:ext cx="9144000" cy="646331"/>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s-MX" sz="3600" b="1" dirty="0" smtClean="0">
                <a:solidFill>
                  <a:schemeClr val="bg1"/>
                </a:solidFill>
              </a:rPr>
              <a:t>CONCLUSIÓN</a:t>
            </a:r>
            <a:endParaRPr lang="en-US" sz="3600" dirty="0">
              <a:solidFill>
                <a:schemeClr val="bg1"/>
              </a:solidFill>
            </a:endParaRPr>
          </a:p>
        </p:txBody>
      </p:sp>
    </p:spTree>
    <p:extLst>
      <p:ext uri="{BB962C8B-B14F-4D97-AF65-F5344CB8AC3E}">
        <p14:creationId xmlns:p14="http://schemas.microsoft.com/office/powerpoint/2010/main" val="13014444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2699792" y="1556792"/>
            <a:ext cx="4932040" cy="861774"/>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r>
              <a:rPr lang="es-MX" sz="3200" b="1" dirty="0" smtClean="0"/>
              <a:t>I. LOS </a:t>
            </a:r>
            <a:r>
              <a:rPr lang="es-MX" sz="3200" b="1" dirty="0"/>
              <a:t>AÑOS ADOLESCENTES</a:t>
            </a:r>
            <a:endParaRPr lang="en-US" sz="3200" dirty="0"/>
          </a:p>
          <a:p>
            <a:r>
              <a:rPr lang="es-MX" dirty="0"/>
              <a:t> </a:t>
            </a:r>
            <a:endParaRPr lang="en-US" dirty="0"/>
          </a:p>
        </p:txBody>
      </p:sp>
      <p:pic>
        <p:nvPicPr>
          <p:cNvPr id="2" name="Imagem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0183072">
            <a:off x="-377754" y="2879998"/>
            <a:ext cx="4767605" cy="4888644"/>
          </a:xfrm>
          <a:prstGeom prst="rect">
            <a:avLst/>
          </a:prstGeom>
        </p:spPr>
      </p:pic>
      <p:sp>
        <p:nvSpPr>
          <p:cNvPr id="3" name="Retângulo 2"/>
          <p:cNvSpPr/>
          <p:nvPr/>
        </p:nvSpPr>
        <p:spPr>
          <a:xfrm>
            <a:off x="4031432" y="2636912"/>
            <a:ext cx="5112568" cy="4031873"/>
          </a:xfrm>
          <a:prstGeom prst="rect">
            <a:avLst/>
          </a:prstGeom>
        </p:spPr>
        <p:txBody>
          <a:bodyPr wrap="square">
            <a:spAutoFit/>
          </a:bodyPr>
          <a:lstStyle/>
          <a:p>
            <a:pPr marL="457200" indent="-457200">
              <a:buAutoNum type="alphaUcPeriod"/>
            </a:pPr>
            <a:r>
              <a:rPr lang="es-MX" sz="2800" b="1" dirty="0" smtClean="0">
                <a:solidFill>
                  <a:srgbClr val="00B0F0"/>
                </a:solidFill>
                <a:latin typeface="Aharoni" panose="02010803020104030203" pitchFamily="2" charset="-79"/>
                <a:cs typeface="Aharoni" panose="02010803020104030203" pitchFamily="2" charset="-79"/>
              </a:rPr>
              <a:t>FÍSICAMENTE</a:t>
            </a:r>
          </a:p>
          <a:p>
            <a:endParaRPr lang="en-US" sz="2800" dirty="0" smtClean="0">
              <a:latin typeface="Aharoni" panose="02010803020104030203" pitchFamily="2" charset="-79"/>
              <a:cs typeface="Aharoni" panose="02010803020104030203" pitchFamily="2" charset="-79"/>
            </a:endParaRPr>
          </a:p>
          <a:p>
            <a:pPr lvl="0"/>
            <a:r>
              <a:rPr lang="pt-BR" sz="4400" dirty="0" smtClean="0">
                <a:ln w="12700">
                  <a:noFill/>
                  <a:prstDash val="solid"/>
                </a:ln>
                <a:solidFill>
                  <a:srgbClr val="FF0000"/>
                </a:solidFill>
                <a:latin typeface="Aharoni" panose="02010803020104030203" pitchFamily="2" charset="-79"/>
                <a:cs typeface="Aharoni" panose="02010803020104030203" pitchFamily="2" charset="-79"/>
              </a:rPr>
              <a:t>B. PERSONALIDAD Y ACTITUDES</a:t>
            </a:r>
          </a:p>
          <a:p>
            <a:pPr lvl="0"/>
            <a:endParaRPr lang="en-US" sz="2800" dirty="0" smtClean="0">
              <a:ln w="12700">
                <a:noFill/>
                <a:prstDash val="solid"/>
              </a:ln>
              <a:latin typeface="Aharoni" panose="02010803020104030203" pitchFamily="2" charset="-79"/>
              <a:cs typeface="Aharoni" panose="02010803020104030203" pitchFamily="2" charset="-79"/>
            </a:endParaRPr>
          </a:p>
          <a:p>
            <a:r>
              <a:rPr lang="en-US" sz="2800" dirty="0" smtClean="0">
                <a:ln w="12700">
                  <a:noFill/>
                  <a:prstDash val="solid"/>
                </a:ln>
                <a:solidFill>
                  <a:srgbClr val="3258CC"/>
                </a:solidFill>
                <a:latin typeface="Aharoni" panose="02010803020104030203" pitchFamily="2" charset="-79"/>
                <a:cs typeface="Aharoni" panose="02010803020104030203" pitchFamily="2" charset="-79"/>
              </a:rPr>
              <a:t>C. </a:t>
            </a:r>
            <a:r>
              <a:rPr lang="es-MX" sz="2800" b="1" dirty="0" smtClean="0">
                <a:solidFill>
                  <a:srgbClr val="3258CC"/>
                </a:solidFill>
                <a:latin typeface="Aharoni" panose="02010803020104030203" pitchFamily="2" charset="-79"/>
                <a:cs typeface="Aharoni" panose="02010803020104030203" pitchFamily="2" charset="-79"/>
              </a:rPr>
              <a:t>SOCIALMENTE</a:t>
            </a:r>
          </a:p>
          <a:p>
            <a:endParaRPr lang="en-US" sz="2800" dirty="0" smtClean="0">
              <a:latin typeface="Aharoni" panose="02010803020104030203" pitchFamily="2" charset="-79"/>
              <a:cs typeface="Aharoni" panose="02010803020104030203" pitchFamily="2" charset="-79"/>
            </a:endParaRPr>
          </a:p>
          <a:p>
            <a:pPr lvl="0"/>
            <a:r>
              <a:rPr lang="pt-BR" sz="2800" dirty="0" smtClean="0">
                <a:ln w="12700">
                  <a:noFill/>
                  <a:prstDash val="solid"/>
                </a:ln>
                <a:solidFill>
                  <a:srgbClr val="FFC000"/>
                </a:solidFill>
                <a:latin typeface="Aharoni" panose="02010803020104030203" pitchFamily="2" charset="-79"/>
                <a:cs typeface="Aharoni" panose="02010803020104030203" pitchFamily="2" charset="-79"/>
              </a:rPr>
              <a:t>D. ESPIRITUALMENTE </a:t>
            </a:r>
            <a:endParaRPr lang="pt-BR" sz="2800" dirty="0">
              <a:ln w="12700">
                <a:noFill/>
                <a:prstDash val="solid"/>
              </a:ln>
              <a:solidFill>
                <a:srgbClr val="FFC000"/>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113685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4"/>
          <a:stretch>
            <a:fillRect/>
          </a:stretch>
        </p:blipFill>
        <p:spPr>
          <a:xfrm>
            <a:off x="395536" y="1562219"/>
            <a:ext cx="4026043" cy="39467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3" name="Rectangle 12"/>
          <p:cNvSpPr/>
          <p:nvPr/>
        </p:nvSpPr>
        <p:spPr>
          <a:xfrm>
            <a:off x="395536" y="548680"/>
            <a:ext cx="4932040" cy="861774"/>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r>
              <a:rPr lang="es-MX" sz="3200" b="1" dirty="0" smtClean="0"/>
              <a:t>I. LOS </a:t>
            </a:r>
            <a:r>
              <a:rPr lang="es-MX" sz="3200" b="1" dirty="0"/>
              <a:t>AÑOS ADOLESCENTES</a:t>
            </a:r>
            <a:endParaRPr lang="en-US" sz="3200" dirty="0"/>
          </a:p>
          <a:p>
            <a:r>
              <a:rPr lang="es-MX" dirty="0"/>
              <a:t> </a:t>
            </a:r>
            <a:endParaRPr lang="en-US" dirty="0"/>
          </a:p>
        </p:txBody>
      </p:sp>
      <p:sp>
        <p:nvSpPr>
          <p:cNvPr id="3" name="Retângulo 2"/>
          <p:cNvSpPr/>
          <p:nvPr/>
        </p:nvSpPr>
        <p:spPr>
          <a:xfrm>
            <a:off x="4110029" y="2492896"/>
            <a:ext cx="4960995" cy="461665"/>
          </a:xfrm>
          <a:prstGeom prst="rect">
            <a:avLst/>
          </a:prstGeom>
        </p:spPr>
        <p:txBody>
          <a:bodyPr wrap="square">
            <a:spAutoFit/>
          </a:bodyPr>
          <a:lstStyle/>
          <a:p>
            <a:pPr lvl="0"/>
            <a:r>
              <a:rPr lang="pt-BR" sz="2400" dirty="0" smtClean="0">
                <a:ln w="12700">
                  <a:noFill/>
                  <a:prstDash val="solid"/>
                </a:ln>
                <a:solidFill>
                  <a:srgbClr val="FF0000"/>
                </a:solidFill>
                <a:latin typeface="Aharoni" panose="02010803020104030203" pitchFamily="2" charset="-79"/>
                <a:cs typeface="Aharoni" panose="02010803020104030203" pitchFamily="2" charset="-79"/>
              </a:rPr>
              <a:t>B. PERSONALIDAD Y ACTITUDES</a:t>
            </a:r>
          </a:p>
        </p:txBody>
      </p:sp>
      <p:sp>
        <p:nvSpPr>
          <p:cNvPr id="4" name="Rectangle 3"/>
          <p:cNvSpPr/>
          <p:nvPr/>
        </p:nvSpPr>
        <p:spPr>
          <a:xfrm>
            <a:off x="4655084" y="3535601"/>
            <a:ext cx="3952883" cy="923330"/>
          </a:xfrm>
          <a:prstGeom prst="rect">
            <a:avLst/>
          </a:prstGeom>
        </p:spPr>
        <p:txBody>
          <a:bodyPr wrap="square">
            <a:spAutoFit/>
          </a:bodyPr>
          <a:lstStyle/>
          <a:p>
            <a:r>
              <a:rPr lang="es-MX" dirty="0" smtClean="0"/>
              <a:t>Deciden </a:t>
            </a:r>
            <a:r>
              <a:rPr lang="es-MX" dirty="0"/>
              <a:t>ahora en forma más intencional qué es lo que les gusta y no les gusta y qué es lo quieren ser. </a:t>
            </a:r>
            <a:endParaRPr lang="en-US" dirty="0"/>
          </a:p>
        </p:txBody>
      </p:sp>
      <p:sp>
        <p:nvSpPr>
          <p:cNvPr id="5" name="Rectangle 4"/>
          <p:cNvSpPr/>
          <p:nvPr/>
        </p:nvSpPr>
        <p:spPr>
          <a:xfrm>
            <a:off x="259077" y="5877272"/>
            <a:ext cx="8811947" cy="646331"/>
          </a:xfrm>
          <a:prstGeom prst="rect">
            <a:avLst/>
          </a:prstGeom>
        </p:spPr>
        <p:txBody>
          <a:bodyPr wrap="square">
            <a:spAutoFit/>
          </a:bodyPr>
          <a:lstStyle/>
          <a:p>
            <a:r>
              <a:rPr lang="es-MX" dirty="0"/>
              <a:t>Al mismo tiempo, enfrentan la diaria batalla entre el sentirse dueñas de sí mismas y sentirse tontas y sin valor alguno.  </a:t>
            </a:r>
            <a:endParaRPr lang="en-US" dirty="0"/>
          </a:p>
        </p:txBody>
      </p:sp>
    </p:spTree>
    <p:extLst>
      <p:ext uri="{BB962C8B-B14F-4D97-AF65-F5344CB8AC3E}">
        <p14:creationId xmlns:p14="http://schemas.microsoft.com/office/powerpoint/2010/main" val="11814212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2699792" y="1556792"/>
            <a:ext cx="4932040" cy="861774"/>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r>
              <a:rPr lang="es-MX" sz="3200" b="1" dirty="0" smtClean="0"/>
              <a:t>I. LOS </a:t>
            </a:r>
            <a:r>
              <a:rPr lang="es-MX" sz="3200" b="1" dirty="0"/>
              <a:t>AÑOS ADOLESCENTES</a:t>
            </a:r>
            <a:endParaRPr lang="en-US" sz="3200" dirty="0"/>
          </a:p>
          <a:p>
            <a:r>
              <a:rPr lang="es-MX" dirty="0"/>
              <a:t> </a:t>
            </a:r>
            <a:endParaRPr lang="en-US" dirty="0"/>
          </a:p>
        </p:txBody>
      </p:sp>
      <p:pic>
        <p:nvPicPr>
          <p:cNvPr id="2" name="Imagem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0183072">
            <a:off x="-377754" y="2879998"/>
            <a:ext cx="4767605" cy="4888644"/>
          </a:xfrm>
          <a:prstGeom prst="rect">
            <a:avLst/>
          </a:prstGeom>
        </p:spPr>
      </p:pic>
      <p:sp>
        <p:nvSpPr>
          <p:cNvPr id="3" name="Retângulo 2"/>
          <p:cNvSpPr/>
          <p:nvPr/>
        </p:nvSpPr>
        <p:spPr>
          <a:xfrm>
            <a:off x="3923928" y="2493754"/>
            <a:ext cx="5112568" cy="4093428"/>
          </a:xfrm>
          <a:prstGeom prst="rect">
            <a:avLst/>
          </a:prstGeom>
        </p:spPr>
        <p:txBody>
          <a:bodyPr wrap="square">
            <a:spAutoFit/>
          </a:bodyPr>
          <a:lstStyle/>
          <a:p>
            <a:pPr marL="457200" indent="-457200">
              <a:buAutoNum type="alphaUcPeriod"/>
            </a:pPr>
            <a:r>
              <a:rPr lang="es-MX" sz="2800" b="1" dirty="0" smtClean="0">
                <a:solidFill>
                  <a:srgbClr val="00B0F0"/>
                </a:solidFill>
                <a:latin typeface="Aharoni" panose="02010803020104030203" pitchFamily="2" charset="-79"/>
                <a:cs typeface="Aharoni" panose="02010803020104030203" pitchFamily="2" charset="-79"/>
              </a:rPr>
              <a:t>FÍSICAMENTE</a:t>
            </a:r>
          </a:p>
          <a:p>
            <a:endParaRPr lang="en-US" sz="2800" dirty="0" smtClean="0">
              <a:latin typeface="Aharoni" panose="02010803020104030203" pitchFamily="2" charset="-79"/>
              <a:cs typeface="Aharoni" panose="02010803020104030203" pitchFamily="2" charset="-79"/>
            </a:endParaRPr>
          </a:p>
          <a:p>
            <a:pPr lvl="0"/>
            <a:r>
              <a:rPr lang="pt-BR" sz="2800" dirty="0" smtClean="0">
                <a:ln w="12700">
                  <a:noFill/>
                  <a:prstDash val="solid"/>
                </a:ln>
                <a:solidFill>
                  <a:srgbClr val="FF0000"/>
                </a:solidFill>
                <a:latin typeface="Aharoni" panose="02010803020104030203" pitchFamily="2" charset="-79"/>
                <a:cs typeface="Aharoni" panose="02010803020104030203" pitchFamily="2" charset="-79"/>
              </a:rPr>
              <a:t>B. PERSONALIDAD Y ACTITUDES</a:t>
            </a:r>
          </a:p>
          <a:p>
            <a:pPr lvl="0"/>
            <a:endParaRPr lang="en-US" sz="4400" dirty="0" smtClean="0">
              <a:ln w="12700">
                <a:noFill/>
                <a:prstDash val="solid"/>
              </a:ln>
              <a:latin typeface="Aharoni" panose="02010803020104030203" pitchFamily="2" charset="-79"/>
              <a:cs typeface="Aharoni" panose="02010803020104030203" pitchFamily="2" charset="-79"/>
            </a:endParaRPr>
          </a:p>
          <a:p>
            <a:r>
              <a:rPr lang="en-US" sz="4800" dirty="0" smtClean="0">
                <a:ln w="12700">
                  <a:noFill/>
                  <a:prstDash val="solid"/>
                </a:ln>
                <a:solidFill>
                  <a:srgbClr val="3258CC"/>
                </a:solidFill>
                <a:latin typeface="Aharoni" panose="02010803020104030203" pitchFamily="2" charset="-79"/>
                <a:cs typeface="Aharoni" panose="02010803020104030203" pitchFamily="2" charset="-79"/>
              </a:rPr>
              <a:t>C. </a:t>
            </a:r>
            <a:r>
              <a:rPr lang="es-MX" sz="4800" b="1" dirty="0" smtClean="0">
                <a:solidFill>
                  <a:srgbClr val="3258CC"/>
                </a:solidFill>
                <a:latin typeface="Aharoni" panose="02010803020104030203" pitchFamily="2" charset="-79"/>
                <a:cs typeface="Aharoni" panose="02010803020104030203" pitchFamily="2" charset="-79"/>
              </a:rPr>
              <a:t>SOCIALMENTE</a:t>
            </a:r>
          </a:p>
          <a:p>
            <a:endParaRPr lang="en-US" sz="2800" dirty="0" smtClean="0">
              <a:latin typeface="Aharoni" panose="02010803020104030203" pitchFamily="2" charset="-79"/>
              <a:cs typeface="Aharoni" panose="02010803020104030203" pitchFamily="2" charset="-79"/>
            </a:endParaRPr>
          </a:p>
          <a:p>
            <a:pPr lvl="0"/>
            <a:r>
              <a:rPr lang="pt-BR" sz="2800" dirty="0" smtClean="0">
                <a:ln w="12700">
                  <a:noFill/>
                  <a:prstDash val="solid"/>
                </a:ln>
                <a:solidFill>
                  <a:srgbClr val="FFC000"/>
                </a:solidFill>
                <a:latin typeface="Aharoni" panose="02010803020104030203" pitchFamily="2" charset="-79"/>
                <a:cs typeface="Aharoni" panose="02010803020104030203" pitchFamily="2" charset="-79"/>
              </a:rPr>
              <a:t>D. ESPIRITUALMENTE </a:t>
            </a:r>
            <a:endParaRPr lang="pt-BR" sz="2800" dirty="0">
              <a:ln w="12700">
                <a:noFill/>
                <a:prstDash val="solid"/>
              </a:ln>
              <a:solidFill>
                <a:srgbClr val="FFC000"/>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414288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827584" y="764704"/>
            <a:ext cx="4932040" cy="861774"/>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r>
              <a:rPr lang="es-MX" sz="3200" b="1" dirty="0" smtClean="0"/>
              <a:t>I. LOS </a:t>
            </a:r>
            <a:r>
              <a:rPr lang="es-MX" sz="3200" b="1" dirty="0"/>
              <a:t>AÑOS ADOLESCENTES</a:t>
            </a:r>
            <a:endParaRPr lang="en-US" sz="3200" dirty="0"/>
          </a:p>
          <a:p>
            <a:r>
              <a:rPr lang="es-MX" dirty="0"/>
              <a:t> </a:t>
            </a:r>
            <a:endParaRPr lang="en-US" dirty="0"/>
          </a:p>
        </p:txBody>
      </p:sp>
      <p:sp>
        <p:nvSpPr>
          <p:cNvPr id="3" name="Retângulo 2"/>
          <p:cNvSpPr/>
          <p:nvPr/>
        </p:nvSpPr>
        <p:spPr>
          <a:xfrm>
            <a:off x="539552" y="2204864"/>
            <a:ext cx="3492388" cy="523220"/>
          </a:xfrm>
          <a:prstGeom prst="rect">
            <a:avLst/>
          </a:prstGeom>
        </p:spPr>
        <p:txBody>
          <a:bodyPr wrap="square">
            <a:spAutoFit/>
          </a:bodyPr>
          <a:lstStyle/>
          <a:p>
            <a:r>
              <a:rPr lang="en-US" sz="2800" dirty="0" smtClean="0">
                <a:ln w="12700">
                  <a:noFill/>
                  <a:prstDash val="solid"/>
                </a:ln>
                <a:solidFill>
                  <a:srgbClr val="3258CC"/>
                </a:solidFill>
                <a:latin typeface="Aharoni" panose="02010803020104030203" pitchFamily="2" charset="-79"/>
                <a:cs typeface="Aharoni" panose="02010803020104030203" pitchFamily="2" charset="-79"/>
              </a:rPr>
              <a:t>C. </a:t>
            </a:r>
            <a:r>
              <a:rPr lang="es-MX" sz="2800" b="1" dirty="0" smtClean="0">
                <a:solidFill>
                  <a:srgbClr val="3258CC"/>
                </a:solidFill>
                <a:latin typeface="Aharoni" panose="02010803020104030203" pitchFamily="2" charset="-79"/>
                <a:cs typeface="Aharoni" panose="02010803020104030203" pitchFamily="2" charset="-79"/>
              </a:rPr>
              <a:t>SOCIALMENTE</a:t>
            </a:r>
          </a:p>
        </p:txBody>
      </p:sp>
      <p:sp>
        <p:nvSpPr>
          <p:cNvPr id="4" name="Rectangle 3"/>
          <p:cNvSpPr/>
          <p:nvPr/>
        </p:nvSpPr>
        <p:spPr>
          <a:xfrm>
            <a:off x="323528" y="2852936"/>
            <a:ext cx="5436096" cy="2585323"/>
          </a:xfrm>
          <a:prstGeom prst="rect">
            <a:avLst/>
          </a:prstGeom>
        </p:spPr>
        <p:txBody>
          <a:bodyPr wrap="square">
            <a:spAutoFit/>
          </a:bodyPr>
          <a:lstStyle/>
          <a:p>
            <a:pPr>
              <a:tabLst>
                <a:tab pos="270510" algn="l"/>
              </a:tabLst>
            </a:pPr>
            <a:r>
              <a:rPr lang="es-MX" dirty="0">
                <a:latin typeface="Trebuchet MS" panose="020B0603020202020204" pitchFamily="34" charset="0"/>
                <a:ea typeface="Times New Roman" panose="02020603050405020304" pitchFamily="18" charset="0"/>
              </a:rPr>
              <a:t>La presión del grupo no comienza precisamente en los años adolescentes, pero se intensifica en esos años, ejerciendo su impacto en cada faceta de la vida de una joven. Las adolescentes están extremadamente conscientes del aspecto social; y con frecuencia se sienten inseguras, con sentimientos intermitentes de inferioridad. Algunas se sienten así ocasionalmente y otras lo experimentan todo el tiempo. </a:t>
            </a:r>
            <a:endParaRPr lang="en-US" sz="1100" dirty="0">
              <a:effectLst/>
              <a:latin typeface="Times New Roman" panose="02020603050405020304" pitchFamily="18" charset="0"/>
              <a:ea typeface="Times New Roman" panose="02020603050405020304" pitchFamily="18" charset="0"/>
            </a:endParaRPr>
          </a:p>
        </p:txBody>
      </p:sp>
      <p:pic>
        <p:nvPicPr>
          <p:cNvPr id="6" name="Picture 5"/>
          <p:cNvPicPr>
            <a:picLocks noChangeAspect="1"/>
          </p:cNvPicPr>
          <p:nvPr/>
        </p:nvPicPr>
        <p:blipFill>
          <a:blip r:embed="rId4"/>
          <a:stretch>
            <a:fillRect/>
          </a:stretch>
        </p:blipFill>
        <p:spPr>
          <a:xfrm>
            <a:off x="5436096" y="908720"/>
            <a:ext cx="3528392" cy="5340113"/>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20600308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827584" y="764704"/>
            <a:ext cx="4932040" cy="861774"/>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a:spAutoFit/>
          </a:bodyPr>
          <a:lstStyle/>
          <a:p>
            <a:pPr lvl="0"/>
            <a:r>
              <a:rPr lang="es-MX" sz="3200" b="1" dirty="0" smtClean="0"/>
              <a:t>I. LOS </a:t>
            </a:r>
            <a:r>
              <a:rPr lang="es-MX" sz="3200" b="1" dirty="0"/>
              <a:t>AÑOS ADOLESCENTES</a:t>
            </a:r>
            <a:endParaRPr lang="en-US" sz="3200" dirty="0"/>
          </a:p>
          <a:p>
            <a:r>
              <a:rPr lang="es-MX" dirty="0"/>
              <a:t> </a:t>
            </a:r>
            <a:endParaRPr lang="en-US" dirty="0"/>
          </a:p>
        </p:txBody>
      </p:sp>
      <p:sp>
        <p:nvSpPr>
          <p:cNvPr id="3" name="Retângulo 2"/>
          <p:cNvSpPr/>
          <p:nvPr/>
        </p:nvSpPr>
        <p:spPr>
          <a:xfrm>
            <a:off x="539552" y="2204864"/>
            <a:ext cx="3492388" cy="523220"/>
          </a:xfrm>
          <a:prstGeom prst="rect">
            <a:avLst/>
          </a:prstGeom>
        </p:spPr>
        <p:txBody>
          <a:bodyPr wrap="square">
            <a:spAutoFit/>
          </a:bodyPr>
          <a:lstStyle/>
          <a:p>
            <a:r>
              <a:rPr lang="en-US" sz="2800" dirty="0" smtClean="0">
                <a:ln w="12700">
                  <a:noFill/>
                  <a:prstDash val="solid"/>
                </a:ln>
                <a:solidFill>
                  <a:srgbClr val="3258CC"/>
                </a:solidFill>
                <a:latin typeface="Aharoni" panose="02010803020104030203" pitchFamily="2" charset="-79"/>
                <a:cs typeface="Aharoni" panose="02010803020104030203" pitchFamily="2" charset="-79"/>
              </a:rPr>
              <a:t>C. </a:t>
            </a:r>
            <a:r>
              <a:rPr lang="es-MX" sz="2800" b="1" dirty="0" smtClean="0">
                <a:solidFill>
                  <a:srgbClr val="3258CC"/>
                </a:solidFill>
                <a:latin typeface="Aharoni" panose="02010803020104030203" pitchFamily="2" charset="-79"/>
                <a:cs typeface="Aharoni" panose="02010803020104030203" pitchFamily="2" charset="-79"/>
              </a:rPr>
              <a:t>SOCIALMENTE</a:t>
            </a:r>
          </a:p>
        </p:txBody>
      </p:sp>
      <p:sp>
        <p:nvSpPr>
          <p:cNvPr id="2" name="Rectangle 1"/>
          <p:cNvSpPr/>
          <p:nvPr/>
        </p:nvSpPr>
        <p:spPr>
          <a:xfrm>
            <a:off x="523209" y="2728084"/>
            <a:ext cx="4572000" cy="3970318"/>
          </a:xfrm>
          <a:prstGeom prst="rect">
            <a:avLst/>
          </a:prstGeom>
        </p:spPr>
        <p:txBody>
          <a:bodyPr>
            <a:spAutoFit/>
          </a:bodyPr>
          <a:lstStyle/>
          <a:p>
            <a:pPr algn="just"/>
            <a:r>
              <a:rPr lang="es-MX" dirty="0"/>
              <a:t>Los puntos de interés en la vida de una jovencita de esta edad, en sus conversaciones, enfoque y vida social, son la belleza, sus cuerpos, y los muchachos</a:t>
            </a:r>
            <a:r>
              <a:rPr lang="es-MX" dirty="0" smtClean="0"/>
              <a:t>.</a:t>
            </a:r>
          </a:p>
          <a:p>
            <a:pPr algn="just"/>
            <a:endParaRPr lang="es-MX" dirty="0" smtClean="0"/>
          </a:p>
          <a:p>
            <a:pPr algn="just"/>
            <a:r>
              <a:rPr lang="es-MX" dirty="0" smtClean="0"/>
              <a:t> </a:t>
            </a:r>
            <a:r>
              <a:rPr lang="es-MX" dirty="0"/>
              <a:t>Gran parte de su mundo y recursos se gastan en embellecerse a sí mismas para hacerse especialmente atractivas ante un joven. </a:t>
            </a:r>
            <a:endParaRPr lang="es-MX" dirty="0" smtClean="0"/>
          </a:p>
          <a:p>
            <a:pPr algn="just"/>
            <a:endParaRPr lang="es-MX" dirty="0" smtClean="0"/>
          </a:p>
          <a:p>
            <a:pPr algn="just"/>
            <a:r>
              <a:rPr lang="es-MX" dirty="0" smtClean="0"/>
              <a:t>Un </a:t>
            </a:r>
            <a:r>
              <a:rPr lang="es-MX" dirty="0"/>
              <a:t>gran porcentaje de muchachas de esta edad se vuelven activas sexualmente en sus años de adolescencia; y las estadísticas son las mismas para jovencitas que asisten a la iglesia y para las que no lo hacen. </a:t>
            </a:r>
            <a:endParaRPr lang="en-US" dirty="0"/>
          </a:p>
        </p:txBody>
      </p:sp>
      <p:pic>
        <p:nvPicPr>
          <p:cNvPr id="7" name="Picture 6"/>
          <p:cNvPicPr>
            <a:picLocks noChangeAspect="1"/>
          </p:cNvPicPr>
          <p:nvPr/>
        </p:nvPicPr>
        <p:blipFill>
          <a:blip r:embed="rId4">
            <a:clrChange>
              <a:clrFrom>
                <a:srgbClr val="000000"/>
              </a:clrFrom>
              <a:clrTo>
                <a:srgbClr val="000000">
                  <a:alpha val="0"/>
                </a:srgbClr>
              </a:clrTo>
            </a:clrChange>
          </a:blip>
          <a:stretch>
            <a:fillRect/>
          </a:stretch>
        </p:blipFill>
        <p:spPr>
          <a:xfrm>
            <a:off x="107504" y="2852936"/>
            <a:ext cx="469193" cy="216024"/>
          </a:xfrm>
          <a:prstGeom prst="rect">
            <a:avLst/>
          </a:prstGeom>
        </p:spPr>
      </p:pic>
      <p:pic>
        <p:nvPicPr>
          <p:cNvPr id="8" name="Picture 7"/>
          <p:cNvPicPr>
            <a:picLocks noChangeAspect="1"/>
          </p:cNvPicPr>
          <p:nvPr/>
        </p:nvPicPr>
        <p:blipFill>
          <a:blip r:embed="rId4">
            <a:clrChange>
              <a:clrFrom>
                <a:srgbClr val="000000"/>
              </a:clrFrom>
              <a:clrTo>
                <a:srgbClr val="000000">
                  <a:alpha val="0"/>
                </a:srgbClr>
              </a:clrTo>
            </a:clrChange>
          </a:blip>
          <a:stretch>
            <a:fillRect/>
          </a:stretch>
        </p:blipFill>
        <p:spPr>
          <a:xfrm>
            <a:off x="69225" y="4205862"/>
            <a:ext cx="469193" cy="216024"/>
          </a:xfrm>
          <a:prstGeom prst="rect">
            <a:avLst/>
          </a:prstGeom>
        </p:spPr>
      </p:pic>
      <p:pic>
        <p:nvPicPr>
          <p:cNvPr id="9" name="Picture 8"/>
          <p:cNvPicPr>
            <a:picLocks noChangeAspect="1"/>
          </p:cNvPicPr>
          <p:nvPr/>
        </p:nvPicPr>
        <p:blipFill>
          <a:blip r:embed="rId4">
            <a:clrChange>
              <a:clrFrom>
                <a:srgbClr val="000000"/>
              </a:clrFrom>
              <a:clrTo>
                <a:srgbClr val="000000">
                  <a:alpha val="0"/>
                </a:srgbClr>
              </a:clrTo>
            </a:clrChange>
          </a:blip>
          <a:stretch>
            <a:fillRect/>
          </a:stretch>
        </p:blipFill>
        <p:spPr>
          <a:xfrm>
            <a:off x="80760" y="5283272"/>
            <a:ext cx="469193" cy="216024"/>
          </a:xfrm>
          <a:prstGeom prst="rect">
            <a:avLst/>
          </a:prstGeom>
        </p:spPr>
      </p:pic>
      <p:pic>
        <p:nvPicPr>
          <p:cNvPr id="10" name="Picture 9"/>
          <p:cNvPicPr>
            <a:picLocks noChangeAspect="1"/>
          </p:cNvPicPr>
          <p:nvPr/>
        </p:nvPicPr>
        <p:blipFill>
          <a:blip r:embed="rId5"/>
          <a:stretch>
            <a:fillRect/>
          </a:stretch>
        </p:blipFill>
        <p:spPr>
          <a:xfrm rot="354025">
            <a:off x="5949417" y="1526491"/>
            <a:ext cx="2440218" cy="4421530"/>
          </a:xfrm>
          <a:prstGeom prst="rect">
            <a:avLst/>
          </a:prstGeom>
          <a:ln>
            <a:noFill/>
          </a:ln>
          <a:effectLst>
            <a:softEdge rad="112500"/>
          </a:effectLst>
        </p:spPr>
      </p:pic>
    </p:spTree>
    <p:extLst>
      <p:ext uri="{BB962C8B-B14F-4D97-AF65-F5344CB8AC3E}">
        <p14:creationId xmlns:p14="http://schemas.microsoft.com/office/powerpoint/2010/main" val="15082468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5471</TotalTime>
  <Words>4625</Words>
  <Application>Microsoft Office PowerPoint</Application>
  <PresentationFormat>On-screen Show (4:3)</PresentationFormat>
  <Paragraphs>440</Paragraphs>
  <Slides>44</Slides>
  <Notes>44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44</vt:i4>
      </vt:variant>
    </vt:vector>
  </HeadingPairs>
  <TitlesOfParts>
    <vt:vector size="53" baseType="lpstr">
      <vt:lpstr>Aharoni</vt:lpstr>
      <vt:lpstr>Arial</vt:lpstr>
      <vt:lpstr>Arial Black</vt:lpstr>
      <vt:lpstr>Avenir Next</vt:lpstr>
      <vt:lpstr>Calibri</vt:lpstr>
      <vt:lpstr>Times New Roman</vt:lpstr>
      <vt:lpstr>Trebuchet MS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III. QUÉ PUEDE HACER MINISTERIO DE LA MUJER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LEADERSHIP Certification Program level 1</dc:title>
  <dc:creator>Erika</dc:creator>
  <cp:lastModifiedBy>Cori Villarreal</cp:lastModifiedBy>
  <cp:revision>352</cp:revision>
  <dcterms:created xsi:type="dcterms:W3CDTF">2013-01-31T11:34:30Z</dcterms:created>
  <dcterms:modified xsi:type="dcterms:W3CDTF">2017-03-21T13:12:48Z</dcterms:modified>
</cp:coreProperties>
</file>